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58" r:id="rId3"/>
    <p:sldId id="259" r:id="rId4"/>
    <p:sldId id="260" r:id="rId5"/>
    <p:sldId id="285" r:id="rId6"/>
    <p:sldId id="261" r:id="rId7"/>
    <p:sldId id="311" r:id="rId8"/>
    <p:sldId id="286" r:id="rId9"/>
    <p:sldId id="287" r:id="rId10"/>
    <p:sldId id="288" r:id="rId11"/>
    <p:sldId id="289" r:id="rId12"/>
    <p:sldId id="264" r:id="rId13"/>
    <p:sldId id="265" r:id="rId14"/>
    <p:sldId id="290" r:id="rId15"/>
    <p:sldId id="291" r:id="rId16"/>
    <p:sldId id="292" r:id="rId17"/>
    <p:sldId id="293" r:id="rId18"/>
    <p:sldId id="294" r:id="rId19"/>
    <p:sldId id="268" r:id="rId20"/>
    <p:sldId id="312" r:id="rId21"/>
    <p:sldId id="269" r:id="rId22"/>
    <p:sldId id="273" r:id="rId23"/>
    <p:sldId id="295" r:id="rId24"/>
    <p:sldId id="301" r:id="rId25"/>
    <p:sldId id="302" r:id="rId26"/>
    <p:sldId id="303" r:id="rId27"/>
    <p:sldId id="300" r:id="rId28"/>
    <p:sldId id="304" r:id="rId29"/>
    <p:sldId id="276" r:id="rId30"/>
    <p:sldId id="277" r:id="rId31"/>
    <p:sldId id="310" r:id="rId32"/>
    <p:sldId id="271" r:id="rId33"/>
    <p:sldId id="270" r:id="rId34"/>
    <p:sldId id="272" r:id="rId35"/>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2" d="100"/>
          <a:sy n="62" d="100"/>
        </p:scale>
        <p:origin x="7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337"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63745" y="1"/>
            <a:ext cx="3032337" cy="464185"/>
          </a:xfrm>
          <a:prstGeom prst="rect">
            <a:avLst/>
          </a:prstGeom>
        </p:spPr>
        <p:txBody>
          <a:bodyPr vert="horz" lIns="92446" tIns="46223" rIns="92446" bIns="46223" rtlCol="0"/>
          <a:lstStyle>
            <a:lvl1pPr algn="r">
              <a:defRPr sz="1200"/>
            </a:lvl1pPr>
          </a:lstStyle>
          <a:p>
            <a:fld id="{9C646DF1-0DBD-4660-8461-A7895C5C1D27}" type="datetimeFigureOut">
              <a:rPr lang="en-US" smtClean="0"/>
              <a:t>3/29/2019</a:t>
            </a:fld>
            <a:endParaRPr lang="en-US"/>
          </a:p>
        </p:txBody>
      </p:sp>
      <p:sp>
        <p:nvSpPr>
          <p:cNvPr id="4" name="Footer Placeholder 3"/>
          <p:cNvSpPr>
            <a:spLocks noGrp="1"/>
          </p:cNvSpPr>
          <p:nvPr>
            <p:ph type="ftr" sz="quarter" idx="2"/>
          </p:nvPr>
        </p:nvSpPr>
        <p:spPr>
          <a:xfrm>
            <a:off x="0" y="8817905"/>
            <a:ext cx="3032337" cy="4641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63745" y="8817905"/>
            <a:ext cx="3032337" cy="464185"/>
          </a:xfrm>
          <a:prstGeom prst="rect">
            <a:avLst/>
          </a:prstGeom>
        </p:spPr>
        <p:txBody>
          <a:bodyPr vert="horz" lIns="92446" tIns="46223" rIns="92446" bIns="46223" rtlCol="0" anchor="b"/>
          <a:lstStyle>
            <a:lvl1pPr algn="r">
              <a:defRPr sz="1200"/>
            </a:lvl1pPr>
          </a:lstStyle>
          <a:p>
            <a:fld id="{3C388A82-7651-4664-AA02-B9916E045636}" type="slidenum">
              <a:rPr lang="en-US" smtClean="0"/>
              <a:t>‹#›</a:t>
            </a:fld>
            <a:endParaRPr lang="en-US"/>
          </a:p>
        </p:txBody>
      </p:sp>
    </p:spTree>
    <p:extLst>
      <p:ext uri="{BB962C8B-B14F-4D97-AF65-F5344CB8AC3E}">
        <p14:creationId xmlns:p14="http://schemas.microsoft.com/office/powerpoint/2010/main" val="372907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337"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63745" y="1"/>
            <a:ext cx="3032337" cy="464185"/>
          </a:xfrm>
          <a:prstGeom prst="rect">
            <a:avLst/>
          </a:prstGeom>
        </p:spPr>
        <p:txBody>
          <a:bodyPr vert="horz" lIns="92446" tIns="46223" rIns="92446" bIns="46223" rtlCol="0"/>
          <a:lstStyle>
            <a:lvl1pPr algn="r">
              <a:defRPr sz="1200"/>
            </a:lvl1pPr>
          </a:lstStyle>
          <a:p>
            <a:fld id="{E2653CC5-41F0-452D-B342-4D3DE38338AC}" type="datetimeFigureOut">
              <a:rPr lang="en-US" smtClean="0"/>
              <a:t>3/29/2019</a:t>
            </a:fld>
            <a:endParaRPr lang="en-US"/>
          </a:p>
        </p:txBody>
      </p:sp>
      <p:sp>
        <p:nvSpPr>
          <p:cNvPr id="4" name="Slide Image Placeholder 3"/>
          <p:cNvSpPr>
            <a:spLocks noGrp="1" noRot="1" noChangeAspect="1"/>
          </p:cNvSpPr>
          <p:nvPr>
            <p:ph type="sldImg" idx="2"/>
          </p:nvPr>
        </p:nvSpPr>
        <p:spPr>
          <a:xfrm>
            <a:off x="1176338" y="695325"/>
            <a:ext cx="4645025" cy="34829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9771" y="4409758"/>
            <a:ext cx="5598160" cy="417766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32337" cy="4641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63745" y="8817905"/>
            <a:ext cx="3032337" cy="464185"/>
          </a:xfrm>
          <a:prstGeom prst="rect">
            <a:avLst/>
          </a:prstGeom>
        </p:spPr>
        <p:txBody>
          <a:bodyPr vert="horz" lIns="92446" tIns="46223" rIns="92446" bIns="46223" rtlCol="0" anchor="b"/>
          <a:lstStyle>
            <a:lvl1pPr algn="r">
              <a:defRPr sz="1200"/>
            </a:lvl1pPr>
          </a:lstStyle>
          <a:p>
            <a:fld id="{92F279F1-65CD-440A-91C8-550AAD07EAAB}" type="slidenum">
              <a:rPr lang="en-US" smtClean="0"/>
              <a:t>‹#›</a:t>
            </a:fld>
            <a:endParaRPr lang="en-US"/>
          </a:p>
        </p:txBody>
      </p:sp>
    </p:spTree>
    <p:extLst>
      <p:ext uri="{BB962C8B-B14F-4D97-AF65-F5344CB8AC3E}">
        <p14:creationId xmlns:p14="http://schemas.microsoft.com/office/powerpoint/2010/main" val="331371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76AB78FD-1E5A-463A-A08F-4807AFEBB9A4}" type="slidenum">
              <a:rPr lang="en-US">
                <a:solidFill>
                  <a:prstClr val="black"/>
                </a:solidFill>
              </a:rPr>
              <a:pPr eaLnBrk="1" hangingPunct="1"/>
              <a:t>6</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057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1956A3DA-BFA9-43EE-A29D-86EB32C8B6D5}" type="slidenum">
              <a:rPr lang="en-US">
                <a:solidFill>
                  <a:prstClr val="black"/>
                </a:solidFill>
              </a:rPr>
              <a:pPr eaLnBrk="1" hangingPunct="1"/>
              <a:t>13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1873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AC0A3229-7DE5-4DD8-91E8-F70C769B1AE7}" type="slidenum">
              <a:rPr lang="en-US">
                <a:solidFill>
                  <a:prstClr val="black"/>
                </a:solidFill>
              </a:rPr>
              <a:pPr eaLnBrk="1" hangingPunct="1"/>
              <a:t>22</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25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279F1-65CD-440A-91C8-550AAD07EAAB}" type="slidenum">
              <a:rPr lang="en-US" smtClean="0"/>
              <a:t>31</a:t>
            </a:fld>
            <a:endParaRPr lang="en-US"/>
          </a:p>
        </p:txBody>
      </p:sp>
    </p:spTree>
    <p:extLst>
      <p:ext uri="{BB962C8B-B14F-4D97-AF65-F5344CB8AC3E}">
        <p14:creationId xmlns:p14="http://schemas.microsoft.com/office/powerpoint/2010/main" val="53657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319D1A7E-5A58-4A1C-A22C-0D8B41C47D1A}" type="slidenum">
              <a:rPr lang="en-US">
                <a:solidFill>
                  <a:prstClr val="black"/>
                </a:solidFill>
              </a:rPr>
              <a:pPr eaLnBrk="1" hangingPunct="1"/>
              <a:t>32</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283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768640C4-1EAB-4574-9AB5-8E00382EAB6A}" type="slidenum">
              <a:rPr lang="en-US">
                <a:solidFill>
                  <a:prstClr val="black"/>
                </a:solidFill>
              </a:rPr>
              <a:pPr eaLnBrk="1" hangingPunct="1"/>
              <a:t>33</a:t>
            </a:fld>
            <a:endParaRPr 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7245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F10FDD9-5F60-45E2-81D4-1B7D47360DA4}"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016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55879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13362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2526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690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21961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0688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06259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66833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6919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048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B15013D-2B7B-46BB-AC29-4986A1384BA2}" type="datetimeFigureOut">
              <a:rPr lang="en-US" smtClean="0">
                <a:solidFill>
                  <a:srgbClr val="564B3C"/>
                </a:solidFill>
              </a:rPr>
              <a:pPr/>
              <a:t>3/29/2019</a:t>
            </a:fld>
            <a:endParaRPr lang="en-US">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F10FDD9-5F60-45E2-81D4-1B7D47360DA4}" type="slidenum">
              <a:rPr lang="en-US" smtClean="0">
                <a:solidFill>
                  <a:srgbClr val="564B3C"/>
                </a:solidFill>
              </a:rPr>
              <a:pPr/>
              <a:t>‹#›</a:t>
            </a:fld>
            <a:endParaRPr lang="en-US">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9450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Objectives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dirty="0" smtClean="0"/>
              <a:t>Summarize the steps of the water cycle in a diagram.</a:t>
            </a:r>
          </a:p>
          <a:p>
            <a:pPr eaLnBrk="1" hangingPunct="1">
              <a:lnSpc>
                <a:spcPct val="90000"/>
              </a:lnSpc>
            </a:pPr>
            <a:r>
              <a:rPr lang="en-US" dirty="0" smtClean="0"/>
              <a:t>Explain how carbon and oxygen are cycled through an ecosystem.</a:t>
            </a:r>
          </a:p>
          <a:p>
            <a:pPr eaLnBrk="1" hangingPunct="1">
              <a:lnSpc>
                <a:spcPct val="90000"/>
              </a:lnSpc>
            </a:pPr>
            <a:r>
              <a:rPr lang="en-US" dirty="0" smtClean="0"/>
              <a:t>Describe why nitrogen must cycle through an ecosystem.</a:t>
            </a:r>
          </a:p>
          <a:p>
            <a:pPr eaLnBrk="1" hangingPunct="1">
              <a:lnSpc>
                <a:spcPct val="90000"/>
              </a:lnSpc>
            </a:pPr>
            <a:r>
              <a:rPr lang="en-US" dirty="0" smtClean="0"/>
              <a:t>Summarize the 3 major conversions of nitrogen in ecosystems.</a:t>
            </a:r>
          </a:p>
          <a:p>
            <a:pPr eaLnBrk="1" hangingPunct="1">
              <a:lnSpc>
                <a:spcPct val="90000"/>
              </a:lnSpc>
            </a:pPr>
            <a:r>
              <a:rPr lang="en-US" dirty="0" smtClean="0"/>
              <a:t>Explain why it is important that phosphorus be cycled through an ecosystem.</a:t>
            </a:r>
          </a:p>
        </p:txBody>
      </p:sp>
    </p:spTree>
    <p:extLst>
      <p:ext uri="{BB962C8B-B14F-4D97-AF65-F5344CB8AC3E}">
        <p14:creationId xmlns:p14="http://schemas.microsoft.com/office/powerpoint/2010/main" val="898163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76400"/>
            <a:ext cx="2285999" cy="3416320"/>
          </a:xfrm>
          <a:prstGeom prst="rect">
            <a:avLst/>
          </a:prstGeom>
        </p:spPr>
        <p:txBody>
          <a:bodyPr wrap="square">
            <a:spAutoFit/>
          </a:bodyPr>
          <a:lstStyle/>
          <a:p>
            <a:pPr marL="114300" lvl="0">
              <a:lnSpc>
                <a:spcPct val="90000"/>
              </a:lnSpc>
              <a:spcBef>
                <a:spcPct val="0"/>
              </a:spcBef>
              <a:buClr>
                <a:srgbClr val="93A299"/>
              </a:buClr>
            </a:pPr>
            <a:r>
              <a:rPr lang="en-US" sz="2400" u="sng" dirty="0">
                <a:solidFill>
                  <a:srgbClr val="564B3C"/>
                </a:solidFill>
              </a:rPr>
              <a:t>Some of this water </a:t>
            </a:r>
            <a:r>
              <a:rPr lang="en-US" sz="2400" b="1" i="1" u="sng" dirty="0">
                <a:solidFill>
                  <a:srgbClr val="CF543F"/>
                </a:solidFill>
              </a:rPr>
              <a:t>percolates</a:t>
            </a:r>
            <a:r>
              <a:rPr lang="en-US" sz="2400" u="sng" dirty="0">
                <a:solidFill>
                  <a:srgbClr val="93A299"/>
                </a:solidFill>
              </a:rPr>
              <a:t>,</a:t>
            </a:r>
            <a:r>
              <a:rPr lang="en-US" sz="2400" u="sng" dirty="0">
                <a:solidFill>
                  <a:srgbClr val="564B3C"/>
                </a:solidFill>
              </a:rPr>
              <a:t> or is absorbed or soaked</a:t>
            </a:r>
            <a:r>
              <a:rPr lang="en-US" sz="2400" i="1" u="sng" dirty="0">
                <a:solidFill>
                  <a:srgbClr val="564B3C"/>
                </a:solidFill>
              </a:rPr>
              <a:t> </a:t>
            </a:r>
            <a:r>
              <a:rPr lang="en-US" sz="2400" u="sng" dirty="0">
                <a:solidFill>
                  <a:srgbClr val="564B3C"/>
                </a:solidFill>
              </a:rPr>
              <a:t>into the soil and becomes groundwater</a:t>
            </a:r>
            <a:r>
              <a:rPr lang="en-US" sz="2400" dirty="0">
                <a:solidFill>
                  <a:srgbClr val="564B3C"/>
                </a:solidFill>
              </a:rPr>
              <a:t>.</a:t>
            </a:r>
          </a:p>
        </p:txBody>
      </p:sp>
      <p:sp>
        <p:nvSpPr>
          <p:cNvPr id="3" name="Content Placeholder 2"/>
          <p:cNvSpPr>
            <a:spLocks noGrp="1"/>
          </p:cNvSpPr>
          <p:nvPr>
            <p:ph idx="1"/>
          </p:nvPr>
        </p:nvSpPr>
        <p:spPr>
          <a:xfrm>
            <a:off x="5638800" y="1828800"/>
            <a:ext cx="3094892" cy="3962400"/>
          </a:xfrm>
        </p:spPr>
        <p:txBody>
          <a:bodyPr>
            <a:normAutofit/>
          </a:bodyPr>
          <a:lstStyle/>
          <a:p>
            <a:pPr>
              <a:lnSpc>
                <a:spcPct val="90000"/>
              </a:lnSpc>
              <a:spcBef>
                <a:spcPct val="0"/>
              </a:spcBef>
            </a:pPr>
            <a:r>
              <a:rPr lang="en-US" dirty="0" smtClean="0"/>
              <a:t>Other </a:t>
            </a:r>
            <a:r>
              <a:rPr lang="en-US" dirty="0"/>
              <a:t>water, called </a:t>
            </a:r>
            <a:r>
              <a:rPr lang="en-US" b="1" i="1" dirty="0">
                <a:solidFill>
                  <a:schemeClr val="accent2"/>
                </a:solidFill>
              </a:rPr>
              <a:t>runoff</a:t>
            </a:r>
            <a:r>
              <a:rPr lang="en-US" dirty="0"/>
              <a:t>, flows and accumulates across the surface of Earth and runs into rivers, lakes, and oceans.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70" t="28716" r="38918" b="7064"/>
          <a:stretch/>
        </p:blipFill>
        <p:spPr bwMode="auto">
          <a:xfrm>
            <a:off x="2637692" y="2447777"/>
            <a:ext cx="2743200" cy="377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Run off &amp; Percolation</a:t>
            </a:r>
            <a:endParaRPr lang="en-US" dirty="0"/>
          </a:p>
        </p:txBody>
      </p:sp>
    </p:spTree>
    <p:extLst>
      <p:ext uri="{BB962C8B-B14F-4D97-AF65-F5344CB8AC3E}">
        <p14:creationId xmlns:p14="http://schemas.microsoft.com/office/powerpoint/2010/main" val="6654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46917"/>
            <a:ext cx="7656512" cy="2282483"/>
          </a:xfrm>
        </p:spPr>
        <p:txBody>
          <a:bodyPr>
            <a:normAutofit lnSpcReduction="10000"/>
          </a:bodyPr>
          <a:lstStyle/>
          <a:p>
            <a:pPr>
              <a:lnSpc>
                <a:spcPct val="90000"/>
              </a:lnSpc>
              <a:spcBef>
                <a:spcPct val="0"/>
              </a:spcBef>
            </a:pPr>
            <a:r>
              <a:rPr lang="en-US" dirty="0"/>
              <a:t>Once here if not consumed, </a:t>
            </a:r>
            <a:r>
              <a:rPr lang="en-US" u="sng" dirty="0"/>
              <a:t>the water is heated by the sun and reenters the atmosphere as water vapor by </a:t>
            </a:r>
            <a:r>
              <a:rPr lang="en-US" i="1" u="sng" dirty="0">
                <a:solidFill>
                  <a:schemeClr val="accent1"/>
                </a:solidFill>
              </a:rPr>
              <a:t>evaporation</a:t>
            </a:r>
            <a:r>
              <a:rPr lang="en-US" dirty="0"/>
              <a:t>. </a:t>
            </a:r>
          </a:p>
          <a:p>
            <a:pPr>
              <a:lnSpc>
                <a:spcPct val="90000"/>
              </a:lnSpc>
              <a:spcBef>
                <a:spcPct val="0"/>
              </a:spcBef>
            </a:pPr>
            <a:endParaRPr lang="en-US" dirty="0"/>
          </a:p>
          <a:p>
            <a:pPr>
              <a:lnSpc>
                <a:spcPct val="90000"/>
              </a:lnSpc>
              <a:spcBef>
                <a:spcPct val="0"/>
              </a:spcBef>
            </a:pPr>
            <a:r>
              <a:rPr lang="en-US" u="sng" dirty="0"/>
              <a:t>Water also evaporates from trees and plants in a process called </a:t>
            </a:r>
            <a:r>
              <a:rPr lang="en-US" i="1" u="sng" dirty="0">
                <a:solidFill>
                  <a:schemeClr val="accent1"/>
                </a:solidFill>
              </a:rPr>
              <a:t>transpiration</a:t>
            </a:r>
            <a:r>
              <a:rPr lang="en-US" dirty="0"/>
              <a:t> (&amp; animals in perspiration…sweating).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1"/>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76246" b="48281"/>
          <a:stretch/>
        </p:blipFill>
        <p:spPr bwMode="auto">
          <a:xfrm>
            <a:off x="954087" y="762001"/>
            <a:ext cx="1718775" cy="30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Transpiration &amp; EVAPORATION</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86" t="25860" r="-5" b="38936"/>
          <a:stretch/>
        </p:blipFill>
        <p:spPr bwMode="auto">
          <a:xfrm>
            <a:off x="4360985" y="2280139"/>
            <a:ext cx="3828927" cy="206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4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228600"/>
          </a:xfrm>
        </p:spPr>
        <p:txBody>
          <a:bodyPr>
            <a:normAutofit fontScale="90000"/>
          </a:bodyPr>
          <a:lstStyle/>
          <a:p>
            <a:pPr eaLnBrk="1" hangingPunct="1"/>
            <a:r>
              <a:rPr lang="en-US" sz="2000" dirty="0" smtClean="0"/>
              <a:t>In the margin of your notes, identify the steps numbered 1-6.</a:t>
            </a:r>
          </a:p>
        </p:txBody>
      </p:sp>
      <p:grpSp>
        <p:nvGrpSpPr>
          <p:cNvPr id="16387" name="Group 8"/>
          <p:cNvGrpSpPr>
            <a:grpSpLocks/>
          </p:cNvGrpSpPr>
          <p:nvPr/>
        </p:nvGrpSpPr>
        <p:grpSpPr bwMode="auto">
          <a:xfrm>
            <a:off x="838200" y="987425"/>
            <a:ext cx="7239000" cy="5870575"/>
            <a:chOff x="528" y="622"/>
            <a:chExt cx="4560" cy="3698"/>
          </a:xfrm>
        </p:grpSpPr>
        <p:pic>
          <p:nvPicPr>
            <p:cNvPr id="16394" name="Picture 5" descr="Wa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622"/>
              <a:ext cx="4560"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7"/>
            <p:cNvSpPr txBox="1">
              <a:spLocks noChangeArrowheads="1"/>
            </p:cNvSpPr>
            <p:nvPr/>
          </p:nvSpPr>
          <p:spPr bwMode="auto">
            <a:xfrm>
              <a:off x="2808" y="984"/>
              <a:ext cx="859"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400" b="1" dirty="0">
                  <a:solidFill>
                    <a:srgbClr val="000000"/>
                  </a:solidFill>
                </a:rPr>
                <a:t>Condensation</a:t>
              </a:r>
            </a:p>
          </p:txBody>
        </p:sp>
      </p:grpSp>
      <p:sp>
        <p:nvSpPr>
          <p:cNvPr id="176137" name="Rectangle 9"/>
          <p:cNvSpPr>
            <a:spLocks noChangeArrowheads="1"/>
          </p:cNvSpPr>
          <p:nvPr/>
        </p:nvSpPr>
        <p:spPr bwMode="auto">
          <a:xfrm>
            <a:off x="4426167" y="1295400"/>
            <a:ext cx="1371600" cy="609600"/>
          </a:xfrm>
          <a:prstGeom prst="rect">
            <a:avLst/>
          </a:prstGeom>
          <a:solidFill>
            <a:schemeClr val="bg1"/>
          </a:solidFill>
          <a:ln w="9525">
            <a:solidFill>
              <a:srgbClr val="00B050"/>
            </a:solidFill>
            <a:miter lim="800000"/>
            <a:headEnd/>
            <a:tailEnd/>
          </a:ln>
          <a:effectLst/>
        </p:spPr>
        <p:txBody>
          <a:bodyPr wrap="none" anchor="ctr"/>
          <a:lstStyle/>
          <a:p>
            <a:pPr algn="ctr"/>
            <a:r>
              <a:rPr lang="en-US" dirty="0">
                <a:solidFill>
                  <a:srgbClr val="000000"/>
                </a:solidFill>
              </a:rPr>
              <a:t>1</a:t>
            </a:r>
          </a:p>
        </p:txBody>
      </p:sp>
      <p:sp>
        <p:nvSpPr>
          <p:cNvPr id="176143" name="Oval 15"/>
          <p:cNvSpPr>
            <a:spLocks noChangeArrowheads="1"/>
          </p:cNvSpPr>
          <p:nvPr/>
        </p:nvSpPr>
        <p:spPr bwMode="auto">
          <a:xfrm>
            <a:off x="928688" y="2300288"/>
            <a:ext cx="1266825" cy="533400"/>
          </a:xfrm>
          <a:prstGeom prst="ellipse">
            <a:avLst/>
          </a:prstGeom>
          <a:solidFill>
            <a:schemeClr val="bg1"/>
          </a:solidFill>
          <a:ln>
            <a:noFill/>
          </a:ln>
          <a:effectLst/>
        </p:spPr>
        <p:txBody>
          <a:bodyPr wrap="none" anchor="ctr"/>
          <a:lstStyle/>
          <a:p>
            <a:pPr algn="ctr"/>
            <a:r>
              <a:rPr lang="en-US">
                <a:solidFill>
                  <a:srgbClr val="000000"/>
                </a:solidFill>
              </a:rPr>
              <a:t>3</a:t>
            </a:r>
          </a:p>
        </p:txBody>
      </p:sp>
      <p:sp>
        <p:nvSpPr>
          <p:cNvPr id="176144" name="Oval 16"/>
          <p:cNvSpPr>
            <a:spLocks noChangeArrowheads="1"/>
          </p:cNvSpPr>
          <p:nvPr/>
        </p:nvSpPr>
        <p:spPr bwMode="auto">
          <a:xfrm>
            <a:off x="2819400" y="1600200"/>
            <a:ext cx="1266825" cy="533400"/>
          </a:xfrm>
          <a:prstGeom prst="ellipse">
            <a:avLst/>
          </a:prstGeom>
          <a:solidFill>
            <a:schemeClr val="bg1"/>
          </a:solidFill>
          <a:ln>
            <a:noFill/>
          </a:ln>
          <a:effectLst/>
        </p:spPr>
        <p:txBody>
          <a:bodyPr wrap="none" anchor="ctr"/>
          <a:lstStyle/>
          <a:p>
            <a:pPr algn="ctr"/>
            <a:r>
              <a:rPr lang="en-US">
                <a:solidFill>
                  <a:srgbClr val="000000"/>
                </a:solidFill>
              </a:rPr>
              <a:t>2</a:t>
            </a:r>
          </a:p>
        </p:txBody>
      </p:sp>
      <p:sp>
        <p:nvSpPr>
          <p:cNvPr id="176145" name="Oval 17"/>
          <p:cNvSpPr>
            <a:spLocks noChangeArrowheads="1"/>
          </p:cNvSpPr>
          <p:nvPr/>
        </p:nvSpPr>
        <p:spPr bwMode="auto">
          <a:xfrm>
            <a:off x="4648200" y="3048000"/>
            <a:ext cx="1266825" cy="533400"/>
          </a:xfrm>
          <a:prstGeom prst="ellipse">
            <a:avLst/>
          </a:prstGeom>
          <a:solidFill>
            <a:schemeClr val="bg1"/>
          </a:solidFill>
          <a:ln>
            <a:noFill/>
          </a:ln>
          <a:effectLst/>
        </p:spPr>
        <p:txBody>
          <a:bodyPr wrap="none" anchor="ctr"/>
          <a:lstStyle/>
          <a:p>
            <a:pPr algn="ctr"/>
            <a:r>
              <a:rPr lang="en-US">
                <a:solidFill>
                  <a:srgbClr val="000000"/>
                </a:solidFill>
              </a:rPr>
              <a:t>4</a:t>
            </a:r>
          </a:p>
        </p:txBody>
      </p:sp>
      <p:sp>
        <p:nvSpPr>
          <p:cNvPr id="176146" name="Oval 18"/>
          <p:cNvSpPr>
            <a:spLocks noChangeArrowheads="1"/>
          </p:cNvSpPr>
          <p:nvPr/>
        </p:nvSpPr>
        <p:spPr bwMode="auto">
          <a:xfrm>
            <a:off x="2895600" y="5257800"/>
            <a:ext cx="1266825" cy="533400"/>
          </a:xfrm>
          <a:prstGeom prst="ellipse">
            <a:avLst/>
          </a:prstGeom>
          <a:solidFill>
            <a:schemeClr val="bg1"/>
          </a:solidFill>
          <a:ln>
            <a:noFill/>
          </a:ln>
          <a:effectLst/>
        </p:spPr>
        <p:txBody>
          <a:bodyPr wrap="none" anchor="ctr"/>
          <a:lstStyle/>
          <a:p>
            <a:pPr algn="ctr"/>
            <a:r>
              <a:rPr lang="en-US">
                <a:solidFill>
                  <a:srgbClr val="000000"/>
                </a:solidFill>
              </a:rPr>
              <a:t>5</a:t>
            </a:r>
          </a:p>
        </p:txBody>
      </p:sp>
      <p:sp>
        <p:nvSpPr>
          <p:cNvPr id="176147" name="Oval 19"/>
          <p:cNvSpPr>
            <a:spLocks noChangeArrowheads="1"/>
          </p:cNvSpPr>
          <p:nvPr/>
        </p:nvSpPr>
        <p:spPr bwMode="auto">
          <a:xfrm>
            <a:off x="6705600" y="2971800"/>
            <a:ext cx="1266825" cy="533400"/>
          </a:xfrm>
          <a:prstGeom prst="ellipse">
            <a:avLst/>
          </a:prstGeom>
          <a:solidFill>
            <a:schemeClr val="bg1"/>
          </a:solidFill>
          <a:ln>
            <a:noFill/>
          </a:ln>
          <a:effectLst/>
        </p:spPr>
        <p:txBody>
          <a:bodyPr wrap="none" anchor="ctr"/>
          <a:lstStyle/>
          <a:p>
            <a:pPr algn="ctr"/>
            <a:r>
              <a:rPr lang="en-US">
                <a:solidFill>
                  <a:srgbClr val="000000"/>
                </a:solidFill>
              </a:rPr>
              <a:t>4</a:t>
            </a:r>
          </a:p>
        </p:txBody>
      </p:sp>
      <p:sp>
        <p:nvSpPr>
          <p:cNvPr id="12" name="Rectangle 9"/>
          <p:cNvSpPr>
            <a:spLocks noChangeArrowheads="1"/>
          </p:cNvSpPr>
          <p:nvPr/>
        </p:nvSpPr>
        <p:spPr bwMode="auto">
          <a:xfrm>
            <a:off x="2676446" y="2742799"/>
            <a:ext cx="1133554" cy="458002"/>
          </a:xfrm>
          <a:prstGeom prst="rect">
            <a:avLst/>
          </a:prstGeom>
          <a:solidFill>
            <a:schemeClr val="bg1"/>
          </a:solidFill>
          <a:ln w="9525">
            <a:solidFill>
              <a:srgbClr val="00B050"/>
            </a:solidFill>
            <a:miter lim="800000"/>
            <a:headEnd/>
            <a:tailEnd/>
          </a:ln>
          <a:effectLst/>
        </p:spPr>
        <p:txBody>
          <a:bodyPr wrap="none" anchor="ctr"/>
          <a:lstStyle/>
          <a:p>
            <a:pPr algn="ctr"/>
            <a:r>
              <a:rPr lang="en-US" dirty="0" smtClean="0">
                <a:solidFill>
                  <a:srgbClr val="000000"/>
                </a:solidFill>
              </a:rPr>
              <a:t>6</a:t>
            </a:r>
            <a:endParaRPr lang="en-US" dirty="0">
              <a:solidFill>
                <a:srgbClr val="000000"/>
              </a:solidFill>
            </a:endParaRPr>
          </a:p>
        </p:txBody>
      </p:sp>
    </p:spTree>
    <p:extLst>
      <p:ext uri="{BB962C8B-B14F-4D97-AF65-F5344CB8AC3E}">
        <p14:creationId xmlns:p14="http://schemas.microsoft.com/office/powerpoint/2010/main" val="8480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6137"/>
                                        </p:tgtEl>
                                      </p:cBhvr>
                                    </p:animEffect>
                                    <p:set>
                                      <p:cBhvr>
                                        <p:cTn id="7" dur="1" fill="hold">
                                          <p:stCondLst>
                                            <p:cond delay="499"/>
                                          </p:stCondLst>
                                        </p:cTn>
                                        <p:tgtEl>
                                          <p:spTgt spid="1761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6144"/>
                                        </p:tgtEl>
                                      </p:cBhvr>
                                    </p:animEffect>
                                    <p:set>
                                      <p:cBhvr>
                                        <p:cTn id="12" dur="1" fill="hold">
                                          <p:stCondLst>
                                            <p:cond delay="499"/>
                                          </p:stCondLst>
                                        </p:cTn>
                                        <p:tgtEl>
                                          <p:spTgt spid="1761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6143"/>
                                        </p:tgtEl>
                                      </p:cBhvr>
                                    </p:animEffect>
                                    <p:set>
                                      <p:cBhvr>
                                        <p:cTn id="17" dur="1" fill="hold">
                                          <p:stCondLst>
                                            <p:cond delay="499"/>
                                          </p:stCondLst>
                                        </p:cTn>
                                        <p:tgtEl>
                                          <p:spTgt spid="1761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6145"/>
                                        </p:tgtEl>
                                      </p:cBhvr>
                                    </p:animEffect>
                                    <p:set>
                                      <p:cBhvr>
                                        <p:cTn id="22" dur="1" fill="hold">
                                          <p:stCondLst>
                                            <p:cond delay="499"/>
                                          </p:stCondLst>
                                        </p:cTn>
                                        <p:tgtEl>
                                          <p:spTgt spid="17614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76147"/>
                                        </p:tgtEl>
                                      </p:cBhvr>
                                    </p:animEffect>
                                    <p:set>
                                      <p:cBhvr>
                                        <p:cTn id="25" dur="1" fill="hold">
                                          <p:stCondLst>
                                            <p:cond delay="499"/>
                                          </p:stCondLst>
                                        </p:cTn>
                                        <p:tgtEl>
                                          <p:spTgt spid="17614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76146"/>
                                        </p:tgtEl>
                                      </p:cBhvr>
                                    </p:animEffect>
                                    <p:set>
                                      <p:cBhvr>
                                        <p:cTn id="30" dur="1" fill="hold">
                                          <p:stCondLst>
                                            <p:cond delay="499"/>
                                          </p:stCondLst>
                                        </p:cTn>
                                        <p:tgtEl>
                                          <p:spTgt spid="17614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7" grpId="0" animBg="1"/>
      <p:bldP spid="176143" grpId="0" animBg="1"/>
      <p:bldP spid="176144" grpId="0" animBg="1"/>
      <p:bldP spid="176145" grpId="0" animBg="1"/>
      <p:bldP spid="176146" grpId="0" animBg="1"/>
      <p:bldP spid="17614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Nitrogen Cycle</a:t>
            </a:r>
          </a:p>
        </p:txBody>
      </p:sp>
      <p:sp>
        <p:nvSpPr>
          <p:cNvPr id="65539" name="Rectangle 3"/>
          <p:cNvSpPr>
            <a:spLocks noGrp="1" noChangeArrowheads="1"/>
          </p:cNvSpPr>
          <p:nvPr>
            <p:ph idx="1"/>
          </p:nvPr>
        </p:nvSpPr>
        <p:spPr>
          <a:xfrm>
            <a:off x="304800" y="1676400"/>
            <a:ext cx="8458200" cy="4572000"/>
          </a:xfrm>
        </p:spPr>
        <p:txBody>
          <a:bodyPr>
            <a:normAutofit fontScale="92500"/>
          </a:bodyPr>
          <a:lstStyle/>
          <a:p>
            <a:pPr eaLnBrk="1" hangingPunct="1">
              <a:lnSpc>
                <a:spcPct val="90000"/>
              </a:lnSpc>
              <a:spcBef>
                <a:spcPct val="0"/>
              </a:spcBef>
            </a:pPr>
            <a:r>
              <a:rPr lang="en-US" sz="2400" dirty="0" smtClean="0"/>
              <a:t>Nitrogen, another essential element, must also be cycled.</a:t>
            </a:r>
          </a:p>
          <a:p>
            <a:pPr>
              <a:lnSpc>
                <a:spcPct val="90000"/>
              </a:lnSpc>
              <a:spcBef>
                <a:spcPct val="0"/>
              </a:spcBef>
            </a:pPr>
            <a:r>
              <a:rPr lang="en-US" dirty="0"/>
              <a:t>The atmosphere is about 78% nitrogen gas, N</a:t>
            </a:r>
            <a:r>
              <a:rPr lang="en-US" baseline="-25000" dirty="0"/>
              <a:t>2</a:t>
            </a:r>
            <a:r>
              <a:rPr lang="en-US" dirty="0"/>
              <a:t>. But most organisms cannot use nitrogen gas. </a:t>
            </a:r>
          </a:p>
          <a:p>
            <a:pPr>
              <a:lnSpc>
                <a:spcPct val="90000"/>
              </a:lnSpc>
              <a:spcBef>
                <a:spcPct val="0"/>
              </a:spcBef>
            </a:pPr>
            <a:endParaRPr lang="en-US" dirty="0"/>
          </a:p>
          <a:p>
            <a:pPr>
              <a:lnSpc>
                <a:spcPct val="90000"/>
              </a:lnSpc>
              <a:spcBef>
                <a:spcPct val="0"/>
              </a:spcBef>
            </a:pPr>
            <a:r>
              <a:rPr lang="en-US" dirty="0"/>
              <a:t>The nitrogen cycle is all about getting the nitrogen in the atmosphere into forms that can be used by organisms. </a:t>
            </a:r>
          </a:p>
          <a:p>
            <a:pPr eaLnBrk="1" hangingPunct="1">
              <a:lnSpc>
                <a:spcPct val="90000"/>
              </a:lnSpc>
              <a:spcBef>
                <a:spcPct val="0"/>
              </a:spcBef>
            </a:pPr>
            <a:endParaRPr lang="en-US" dirty="0"/>
          </a:p>
          <a:p>
            <a:pPr eaLnBrk="1" hangingPunct="1">
              <a:lnSpc>
                <a:spcPct val="90000"/>
              </a:lnSpc>
              <a:spcBef>
                <a:spcPct val="0"/>
              </a:spcBef>
            </a:pPr>
            <a:r>
              <a:rPr lang="en-US" sz="2400" b="1" dirty="0" smtClean="0"/>
              <a:t>Recall, Nitrogen is used for</a:t>
            </a:r>
          </a:p>
          <a:p>
            <a:pPr lvl="1">
              <a:lnSpc>
                <a:spcPct val="90000"/>
              </a:lnSpc>
              <a:spcBef>
                <a:spcPct val="0"/>
              </a:spcBef>
            </a:pPr>
            <a:r>
              <a:rPr lang="en-US" sz="2000" b="1" dirty="0" smtClean="0"/>
              <a:t>The amino acids of proteins.</a:t>
            </a:r>
          </a:p>
          <a:p>
            <a:pPr lvl="1">
              <a:lnSpc>
                <a:spcPct val="90000"/>
              </a:lnSpc>
              <a:spcBef>
                <a:spcPct val="0"/>
              </a:spcBef>
            </a:pPr>
            <a:r>
              <a:rPr lang="en-US" b="1" dirty="0" smtClean="0"/>
              <a:t>In the nitrogenous bases of DNA &amp; RNA</a:t>
            </a:r>
            <a:endParaRPr lang="en-US" sz="2000" b="1" dirty="0" smtClean="0"/>
          </a:p>
          <a:p>
            <a:pPr eaLnBrk="1" hangingPunct="1">
              <a:lnSpc>
                <a:spcPct val="90000"/>
              </a:lnSpc>
              <a:spcBef>
                <a:spcPct val="0"/>
              </a:spcBef>
            </a:pPr>
            <a:endParaRPr lang="en-US" sz="2400" dirty="0" smtClean="0"/>
          </a:p>
          <a:p>
            <a:pPr eaLnBrk="1" hangingPunct="1">
              <a:lnSpc>
                <a:spcPct val="90000"/>
              </a:lnSpc>
              <a:spcBef>
                <a:spcPct val="0"/>
              </a:spcBef>
            </a:pPr>
            <a:r>
              <a:rPr lang="en-US" sz="2400" u="sng" dirty="0" smtClean="0"/>
              <a:t>The </a:t>
            </a:r>
            <a:r>
              <a:rPr lang="en-US" sz="2400" b="1" u="sng" dirty="0" smtClean="0">
                <a:solidFill>
                  <a:schemeClr val="accent2"/>
                </a:solidFill>
              </a:rPr>
              <a:t>nitrogen cycle</a:t>
            </a:r>
            <a:r>
              <a:rPr lang="en-US" sz="2400" u="sng" dirty="0" smtClean="0"/>
              <a:t> is the process in which nitrogen circulates among the air, soil, water, and organisms in an ecosystem</a:t>
            </a:r>
            <a:r>
              <a:rPr lang="en-US" sz="2400" dirty="0" smtClean="0"/>
              <a:t>.</a:t>
            </a:r>
          </a:p>
          <a:p>
            <a:pPr eaLnBrk="1" hangingPunct="1">
              <a:lnSpc>
                <a:spcPct val="90000"/>
              </a:lnSpc>
              <a:spcBef>
                <a:spcPct val="0"/>
              </a:spcBef>
            </a:pPr>
            <a:endParaRPr lang="en-US" sz="2400" dirty="0" smtClean="0"/>
          </a:p>
        </p:txBody>
      </p:sp>
    </p:spTree>
    <p:extLst>
      <p:ext uri="{BB962C8B-B14F-4D97-AF65-F5344CB8AC3E}">
        <p14:creationId xmlns:p14="http://schemas.microsoft.com/office/powerpoint/2010/main" val="4903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15000"/>
            <a:ext cx="3886200" cy="923330"/>
          </a:xfrm>
          <a:prstGeom prst="rect">
            <a:avLst/>
          </a:prstGeom>
        </p:spPr>
        <p:txBody>
          <a:bodyPr wrap="square">
            <a:spAutoFit/>
          </a:bodyPr>
          <a:lstStyle/>
          <a:p>
            <a:pPr marL="342900" lvl="0" indent="-228600">
              <a:lnSpc>
                <a:spcPct val="90000"/>
              </a:lnSpc>
              <a:spcBef>
                <a:spcPct val="0"/>
              </a:spcBef>
              <a:buClr>
                <a:srgbClr val="93A299"/>
              </a:buClr>
              <a:buFont typeface="Arial" pitchFamily="34" charset="0"/>
              <a:buChar char="•"/>
            </a:pPr>
            <a:r>
              <a:rPr lang="en-US" sz="2000" dirty="0">
                <a:solidFill>
                  <a:srgbClr val="564B3C"/>
                </a:solidFill>
              </a:rPr>
              <a:t>Nitrogen-fixing bacteria live in the soil and on the roots of some plants. </a:t>
            </a:r>
          </a:p>
        </p:txBody>
      </p:sp>
      <p:sp>
        <p:nvSpPr>
          <p:cNvPr id="7" name="Rectangle 6"/>
          <p:cNvSpPr/>
          <p:nvPr/>
        </p:nvSpPr>
        <p:spPr>
          <a:xfrm>
            <a:off x="152400" y="3581400"/>
            <a:ext cx="6093654" cy="2031325"/>
          </a:xfrm>
          <a:prstGeom prst="rect">
            <a:avLst/>
          </a:prstGeom>
        </p:spPr>
        <p:txBody>
          <a:bodyPr wrap="square">
            <a:spAutoFit/>
          </a:bodyPr>
          <a:lstStyle/>
          <a:p>
            <a:pPr marL="342900" lvl="0" indent="-228600">
              <a:lnSpc>
                <a:spcPct val="90000"/>
              </a:lnSpc>
              <a:spcBef>
                <a:spcPct val="0"/>
              </a:spcBef>
              <a:buClr>
                <a:srgbClr val="93A299"/>
              </a:buClr>
              <a:buFont typeface="Arial" pitchFamily="34" charset="0"/>
              <a:buChar char="•"/>
            </a:pPr>
            <a:r>
              <a:rPr lang="en-US" sz="2400" u="sng" dirty="0">
                <a:solidFill>
                  <a:srgbClr val="564B3C"/>
                </a:solidFill>
              </a:rPr>
              <a:t>In a process called </a:t>
            </a:r>
            <a:r>
              <a:rPr lang="en-US" sz="2400" i="1" u="sng" dirty="0">
                <a:solidFill>
                  <a:srgbClr val="93A299"/>
                </a:solidFill>
              </a:rPr>
              <a:t>nitrogen fixation</a:t>
            </a:r>
            <a:r>
              <a:rPr lang="en-US" sz="2400" u="sng" dirty="0">
                <a:solidFill>
                  <a:srgbClr val="564B3C"/>
                </a:solidFill>
              </a:rPr>
              <a:t>, bacteria convert nitrogen gas, N</a:t>
            </a:r>
            <a:r>
              <a:rPr lang="en-US" sz="2400" u="sng" baseline="-25000" dirty="0">
                <a:solidFill>
                  <a:srgbClr val="564B3C"/>
                </a:solidFill>
              </a:rPr>
              <a:t>2</a:t>
            </a:r>
            <a:r>
              <a:rPr lang="en-US" sz="2400" u="sng" dirty="0">
                <a:solidFill>
                  <a:srgbClr val="564B3C"/>
                </a:solidFill>
              </a:rPr>
              <a:t>, into ammonia, NH</a:t>
            </a:r>
            <a:r>
              <a:rPr lang="en-US" sz="2400" u="sng" baseline="-25000" dirty="0">
                <a:solidFill>
                  <a:srgbClr val="564B3C"/>
                </a:solidFill>
              </a:rPr>
              <a:t>3</a:t>
            </a:r>
            <a:r>
              <a:rPr lang="en-US" sz="2400" dirty="0">
                <a:solidFill>
                  <a:srgbClr val="564B3C"/>
                </a:solidFill>
              </a:rPr>
              <a:t>.</a:t>
            </a:r>
          </a:p>
          <a:p>
            <a:pPr marL="342900" lvl="0" indent="-228600">
              <a:lnSpc>
                <a:spcPct val="90000"/>
              </a:lnSpc>
              <a:spcBef>
                <a:spcPct val="0"/>
              </a:spcBef>
              <a:buClr>
                <a:srgbClr val="93A299"/>
              </a:buClr>
              <a:buFont typeface="Arial" pitchFamily="34" charset="0"/>
              <a:buChar char="•"/>
            </a:pPr>
            <a:endParaRPr lang="en-US" sz="2400" dirty="0">
              <a:solidFill>
                <a:srgbClr val="564B3C"/>
              </a:solidFill>
            </a:endParaRPr>
          </a:p>
          <a:p>
            <a:pPr lvl="1" indent="-228600">
              <a:lnSpc>
                <a:spcPct val="90000"/>
              </a:lnSpc>
              <a:spcBef>
                <a:spcPct val="0"/>
              </a:spcBef>
              <a:buClr>
                <a:srgbClr val="B5AE53"/>
              </a:buClr>
              <a:buFont typeface="Arial" pitchFamily="34" charset="0"/>
              <a:buChar char="•"/>
            </a:pPr>
            <a:r>
              <a:rPr lang="en-US" sz="2000" u="sng" dirty="0">
                <a:solidFill>
                  <a:srgbClr val="564B3C"/>
                </a:solidFill>
              </a:rPr>
              <a:t>N</a:t>
            </a:r>
            <a:r>
              <a:rPr lang="en-US" sz="2000" u="sng" baseline="-25000" dirty="0">
                <a:solidFill>
                  <a:srgbClr val="564B3C"/>
                </a:solidFill>
              </a:rPr>
              <a:t>2</a:t>
            </a:r>
            <a:r>
              <a:rPr lang="en-US" sz="2000" u="sng" dirty="0">
                <a:solidFill>
                  <a:srgbClr val="564B3C"/>
                </a:solidFill>
              </a:rPr>
              <a:t> </a:t>
            </a:r>
            <a:r>
              <a:rPr lang="en-US" sz="2000" u="sng" dirty="0">
                <a:solidFill>
                  <a:srgbClr val="564B3C"/>
                </a:solidFill>
                <a:sym typeface="Wingdings" pitchFamily="2" charset="2"/>
              </a:rPr>
              <a:t> </a:t>
            </a:r>
            <a:r>
              <a:rPr lang="en-US" sz="2000" u="sng" dirty="0">
                <a:solidFill>
                  <a:srgbClr val="93A299"/>
                </a:solidFill>
                <a:sym typeface="Wingdings" pitchFamily="2" charset="2"/>
              </a:rPr>
              <a:t>Nitrogen Fixation</a:t>
            </a:r>
            <a:r>
              <a:rPr lang="en-US" sz="2000" u="sng" dirty="0">
                <a:solidFill>
                  <a:srgbClr val="564B3C"/>
                </a:solidFill>
                <a:sym typeface="Wingdings" pitchFamily="2" charset="2"/>
              </a:rPr>
              <a:t> (Bacteria)  </a:t>
            </a:r>
            <a:r>
              <a:rPr lang="en-US" sz="2000" u="sng" dirty="0">
                <a:solidFill>
                  <a:srgbClr val="564B3C"/>
                </a:solidFill>
              </a:rPr>
              <a:t>NH</a:t>
            </a:r>
            <a:r>
              <a:rPr lang="en-US" sz="2000" u="sng" baseline="-25000" dirty="0">
                <a:solidFill>
                  <a:srgbClr val="564B3C"/>
                </a:solidFill>
              </a:rPr>
              <a:t>3</a:t>
            </a:r>
          </a:p>
          <a:p>
            <a:pPr marL="342900" lvl="0" indent="-228600">
              <a:lnSpc>
                <a:spcPct val="90000"/>
              </a:lnSpc>
              <a:spcBef>
                <a:spcPct val="0"/>
              </a:spcBef>
              <a:buClr>
                <a:srgbClr val="93A299"/>
              </a:buClr>
              <a:buFont typeface="Arial" pitchFamily="34" charset="0"/>
              <a:buChar char="•"/>
            </a:pPr>
            <a:endParaRPr lang="en-US" sz="2400" u="sng" dirty="0">
              <a:solidFill>
                <a:srgbClr val="564B3C"/>
              </a:solidFill>
            </a:endParaRP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771335" y="1614219"/>
            <a:ext cx="5922276" cy="5243781"/>
            <a:chOff x="2771335" y="1614219"/>
            <a:chExt cx="5922276" cy="5243781"/>
          </a:xfrm>
        </p:grpSpPr>
        <p:pic>
          <p:nvPicPr>
            <p:cNvPr id="5" name="Picture 4"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0314"/>
            <a:stretch/>
          </p:blipFill>
          <p:spPr bwMode="auto">
            <a:xfrm>
              <a:off x="6246054" y="1622425"/>
              <a:ext cx="2446385"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8149" r="1" b="65337"/>
            <a:stretch/>
          </p:blipFill>
          <p:spPr bwMode="auto">
            <a:xfrm>
              <a:off x="2771335" y="1614219"/>
              <a:ext cx="5921105" cy="1814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1664" t="78169"/>
            <a:stretch/>
          </p:blipFill>
          <p:spPr bwMode="auto">
            <a:xfrm>
              <a:off x="3886200" y="5715000"/>
              <a:ext cx="4807411" cy="1143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1"/>
          <p:cNvSpPr/>
          <p:nvPr/>
        </p:nvSpPr>
        <p:spPr>
          <a:xfrm>
            <a:off x="6094827" y="2438399"/>
            <a:ext cx="27432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564B3C"/>
                </a:solidFill>
              </a:rPr>
              <a:t>How atmospheric nitrogen gets into the soil so it can be accessed by living things</a:t>
            </a:r>
            <a:r>
              <a:rPr lang="en-US" sz="1600" dirty="0" smtClean="0">
                <a:solidFill>
                  <a:srgbClr val="564B3C"/>
                </a:solidFill>
              </a:rPr>
              <a:t>.</a:t>
            </a:r>
            <a:endParaRPr lang="en-US" sz="1600" dirty="0">
              <a:solidFill>
                <a:srgbClr val="564B3C"/>
              </a:solidFill>
            </a:endParaRPr>
          </a:p>
        </p:txBody>
      </p:sp>
    </p:spTree>
    <p:extLst>
      <p:ext uri="{BB962C8B-B14F-4D97-AF65-F5344CB8AC3E}">
        <p14:creationId xmlns:p14="http://schemas.microsoft.com/office/powerpoint/2010/main" val="42897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09800"/>
            <a:ext cx="3200400" cy="3416320"/>
          </a:xfrm>
          <a:prstGeom prst="rect">
            <a:avLst/>
          </a:prstGeom>
        </p:spPr>
        <p:txBody>
          <a:bodyPr wrap="square">
            <a:spAutoFit/>
          </a:bodyPr>
          <a:lstStyle/>
          <a:p>
            <a:pPr marL="342900" lvl="0" indent="-228600">
              <a:spcBef>
                <a:spcPct val="0"/>
              </a:spcBef>
              <a:buClr>
                <a:srgbClr val="93A299"/>
              </a:buClr>
              <a:buFont typeface="Arial" pitchFamily="34" charset="0"/>
              <a:buChar char="•"/>
            </a:pPr>
            <a:r>
              <a:rPr lang="en-US" sz="2400" u="sng" dirty="0">
                <a:solidFill>
                  <a:srgbClr val="564B3C"/>
                </a:solidFill>
              </a:rPr>
              <a:t>During </a:t>
            </a:r>
            <a:r>
              <a:rPr lang="en-US" sz="2400" i="1" u="sng" dirty="0">
                <a:solidFill>
                  <a:srgbClr val="93A299"/>
                </a:solidFill>
              </a:rPr>
              <a:t>ammonification</a:t>
            </a:r>
            <a:r>
              <a:rPr lang="en-US" sz="2400" i="1" u="sng" dirty="0">
                <a:solidFill>
                  <a:srgbClr val="564B3C"/>
                </a:solidFill>
              </a:rPr>
              <a:t>, </a:t>
            </a:r>
            <a:r>
              <a:rPr lang="en-US" sz="2400" u="sng" dirty="0">
                <a:solidFill>
                  <a:srgbClr val="564B3C"/>
                </a:solidFill>
              </a:rPr>
              <a:t>nitrogen from animal waste </a:t>
            </a:r>
            <a:r>
              <a:rPr lang="en-US" sz="2400" u="sng" dirty="0" smtClean="0">
                <a:solidFill>
                  <a:srgbClr val="564B3C"/>
                </a:solidFill>
              </a:rPr>
              <a:t>or </a:t>
            </a:r>
            <a:r>
              <a:rPr lang="en-US" sz="2400" u="sng" dirty="0">
                <a:solidFill>
                  <a:srgbClr val="564B3C"/>
                </a:solidFill>
              </a:rPr>
              <a:t>decaying bodies is returned to the soil as ammonia by </a:t>
            </a:r>
            <a:r>
              <a:rPr lang="en-US" sz="2400" u="sng" dirty="0" smtClean="0">
                <a:solidFill>
                  <a:srgbClr val="564B3C"/>
                </a:solidFill>
              </a:rPr>
              <a:t>bacteria and decomposers</a:t>
            </a:r>
            <a:r>
              <a:rPr lang="en-US" sz="2400" dirty="0" smtClean="0">
                <a:solidFill>
                  <a:srgbClr val="564B3C"/>
                </a:solidFill>
              </a:rPr>
              <a:t>. </a:t>
            </a:r>
            <a:endParaRPr lang="en-US" sz="2400" dirty="0">
              <a:solidFill>
                <a:srgbClr val="564B3C"/>
              </a:solidFill>
            </a:endParaRP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0952" r="26273"/>
          <a:stretch/>
        </p:blipFill>
        <p:spPr bwMode="auto">
          <a:xfrm>
            <a:off x="3826412" y="1614218"/>
            <a:ext cx="2700997" cy="52355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094827" y="2438399"/>
            <a:ext cx="27432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564B3C"/>
                </a:solidFill>
              </a:rPr>
              <a:t>How atmospheric nitrogen gets into the soil so it can be accessed by living things</a:t>
            </a:r>
            <a:r>
              <a:rPr lang="en-US" sz="1600" dirty="0" smtClean="0">
                <a:solidFill>
                  <a:srgbClr val="564B3C"/>
                </a:solidFill>
              </a:rPr>
              <a:t>.</a:t>
            </a:r>
            <a:endParaRPr lang="en-US" sz="1600" dirty="0">
              <a:solidFill>
                <a:srgbClr val="564B3C"/>
              </a:solidFill>
            </a:endParaRPr>
          </a:p>
        </p:txBody>
      </p:sp>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1997839"/>
            <a:ext cx="3364523" cy="2862322"/>
          </a:xfrm>
          <a:prstGeom prst="rect">
            <a:avLst/>
          </a:prstGeom>
        </p:spPr>
        <p:txBody>
          <a:bodyPr wrap="square">
            <a:spAutoFit/>
          </a:bodyPr>
          <a:lstStyle/>
          <a:p>
            <a:pPr marL="342900" lvl="0" indent="-228600">
              <a:spcBef>
                <a:spcPct val="0"/>
              </a:spcBef>
              <a:buClr>
                <a:srgbClr val="93A299"/>
              </a:buClr>
              <a:buFont typeface="Arial" pitchFamily="34" charset="0"/>
              <a:buChar char="•"/>
            </a:pPr>
            <a:r>
              <a:rPr lang="en-US" sz="2400" u="sng" dirty="0">
                <a:solidFill>
                  <a:srgbClr val="564B3C"/>
                </a:solidFill>
              </a:rPr>
              <a:t>During </a:t>
            </a:r>
            <a:r>
              <a:rPr lang="en-US" sz="2400" i="1" u="sng" dirty="0">
                <a:solidFill>
                  <a:srgbClr val="93A299"/>
                </a:solidFill>
              </a:rPr>
              <a:t>nitrification</a:t>
            </a:r>
            <a:r>
              <a:rPr lang="en-US" sz="2400" i="1" u="sng" dirty="0">
                <a:solidFill>
                  <a:srgbClr val="564B3C"/>
                </a:solidFill>
              </a:rPr>
              <a:t>,</a:t>
            </a:r>
            <a:r>
              <a:rPr lang="en-US" sz="2400" u="sng" dirty="0">
                <a:solidFill>
                  <a:srgbClr val="564B3C"/>
                </a:solidFill>
              </a:rPr>
              <a:t> ammonia, NH</a:t>
            </a:r>
            <a:r>
              <a:rPr lang="en-US" sz="2400" u="sng" baseline="-25000" dirty="0">
                <a:solidFill>
                  <a:srgbClr val="564B3C"/>
                </a:solidFill>
              </a:rPr>
              <a:t>3</a:t>
            </a:r>
            <a:r>
              <a:rPr lang="en-US" sz="2400" u="sng" dirty="0">
                <a:solidFill>
                  <a:srgbClr val="564B3C"/>
                </a:solidFill>
              </a:rPr>
              <a:t>, is converted to nitrite and then nitrate NO</a:t>
            </a:r>
            <a:r>
              <a:rPr lang="en-US" sz="2400" u="sng" baseline="-25000" dirty="0">
                <a:solidFill>
                  <a:srgbClr val="564B3C"/>
                </a:solidFill>
              </a:rPr>
              <a:t>3</a:t>
            </a:r>
            <a:r>
              <a:rPr lang="en-US" sz="2400" i="1" dirty="0">
                <a:solidFill>
                  <a:srgbClr val="564B3C"/>
                </a:solidFill>
              </a:rPr>
              <a:t>. </a:t>
            </a:r>
          </a:p>
          <a:p>
            <a:pPr marL="640080" lvl="1" indent="-228600">
              <a:spcBef>
                <a:spcPct val="0"/>
              </a:spcBef>
              <a:buClr>
                <a:srgbClr val="CF543F"/>
              </a:buClr>
              <a:buFont typeface="Arial" pitchFamily="34" charset="0"/>
              <a:buChar char="•"/>
            </a:pPr>
            <a:r>
              <a:rPr lang="en-US" sz="2000" dirty="0">
                <a:solidFill>
                  <a:srgbClr val="564B3C"/>
                </a:solidFill>
              </a:rPr>
              <a:t>Try not to confuse this with </a:t>
            </a:r>
            <a:r>
              <a:rPr lang="en-US" sz="2000" i="1" dirty="0">
                <a:solidFill>
                  <a:srgbClr val="564B3C"/>
                </a:solidFill>
              </a:rPr>
              <a:t>nitrogen fixation</a:t>
            </a:r>
            <a:r>
              <a:rPr lang="en-US" sz="2000" dirty="0">
                <a:solidFill>
                  <a:srgbClr val="564B3C"/>
                </a:solidFill>
              </a:rPr>
              <a:t>.</a:t>
            </a: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 t="65898" r="41920"/>
          <a:stretch/>
        </p:blipFill>
        <p:spPr bwMode="auto">
          <a:xfrm>
            <a:off x="446871" y="5064369"/>
            <a:ext cx="4786311" cy="178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0977" y="2438400"/>
            <a:ext cx="3949505" cy="3046988"/>
          </a:xfrm>
          <a:prstGeom prst="rect">
            <a:avLst/>
          </a:prstGeom>
        </p:spPr>
        <p:txBody>
          <a:bodyPr wrap="square">
            <a:spAutoFit/>
          </a:bodyPr>
          <a:lstStyle/>
          <a:p>
            <a:pPr marL="342900" lvl="0" indent="-228600">
              <a:spcBef>
                <a:spcPct val="0"/>
              </a:spcBef>
              <a:buClr>
                <a:srgbClr val="93A299"/>
              </a:buClr>
              <a:buFont typeface="Arial" pitchFamily="34" charset="0"/>
              <a:buChar char="•"/>
            </a:pPr>
            <a:r>
              <a:rPr lang="en-US" sz="2400" i="1" u="sng" dirty="0">
                <a:solidFill>
                  <a:srgbClr val="93A299"/>
                </a:solidFill>
              </a:rPr>
              <a:t>Assimilation</a:t>
            </a:r>
            <a:r>
              <a:rPr lang="en-US" sz="2400" i="1" u="sng" dirty="0">
                <a:solidFill>
                  <a:srgbClr val="564B3C"/>
                </a:solidFill>
              </a:rPr>
              <a:t> </a:t>
            </a:r>
            <a:r>
              <a:rPr lang="en-US" sz="2400" u="sng" dirty="0">
                <a:solidFill>
                  <a:srgbClr val="564B3C"/>
                </a:solidFill>
              </a:rPr>
              <a:t>is the process in which plants absorb nitrogen</a:t>
            </a:r>
            <a:r>
              <a:rPr lang="en-US" sz="2400" dirty="0">
                <a:solidFill>
                  <a:srgbClr val="564B3C"/>
                </a:solidFill>
              </a:rPr>
              <a:t>. When an animal eats a plant, nitrogen compounds become part of the animal’s body. </a:t>
            </a: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0127" t="22907" r="42489"/>
          <a:stretch/>
        </p:blipFill>
        <p:spPr bwMode="auto">
          <a:xfrm>
            <a:off x="2110154" y="2813538"/>
            <a:ext cx="3080824" cy="403625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104514" y="2883874"/>
            <a:ext cx="2343665"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rgbClr val="564B3C"/>
                </a:solidFill>
              </a:rPr>
              <a:t>Forms of nitrogen that can be accessed by living things</a:t>
            </a:r>
            <a:endParaRPr lang="en-US" sz="1600" dirty="0">
              <a:solidFill>
                <a:srgbClr val="564B3C"/>
              </a:solidFill>
            </a:endParaRPr>
          </a:p>
        </p:txBody>
      </p:sp>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276600"/>
            <a:ext cx="4572000" cy="1569660"/>
          </a:xfrm>
          <a:prstGeom prst="rect">
            <a:avLst/>
          </a:prstGeom>
        </p:spPr>
        <p:txBody>
          <a:bodyPr>
            <a:spAutoFit/>
          </a:bodyPr>
          <a:lstStyle/>
          <a:p>
            <a:pPr marL="342900" lvl="0" indent="-228600">
              <a:spcBef>
                <a:spcPct val="0"/>
              </a:spcBef>
              <a:buClr>
                <a:srgbClr val="93A299"/>
              </a:buClr>
              <a:buFont typeface="Arial" pitchFamily="34" charset="0"/>
              <a:buChar char="•"/>
            </a:pPr>
            <a:r>
              <a:rPr lang="en-US" sz="2400" u="sng" dirty="0">
                <a:solidFill>
                  <a:srgbClr val="564B3C"/>
                </a:solidFill>
              </a:rPr>
              <a:t>During </a:t>
            </a:r>
            <a:r>
              <a:rPr lang="en-US" sz="2400" i="1" u="sng" dirty="0" err="1">
                <a:solidFill>
                  <a:srgbClr val="93A299"/>
                </a:solidFill>
              </a:rPr>
              <a:t>denitrification</a:t>
            </a:r>
            <a:r>
              <a:rPr lang="en-US" sz="2400" i="1" u="sng" dirty="0">
                <a:solidFill>
                  <a:srgbClr val="564B3C"/>
                </a:solidFill>
              </a:rPr>
              <a:t>, </a:t>
            </a:r>
            <a:r>
              <a:rPr lang="en-US" sz="2400" u="sng" dirty="0">
                <a:solidFill>
                  <a:srgbClr val="564B3C"/>
                </a:solidFill>
              </a:rPr>
              <a:t>nitrate, NO</a:t>
            </a:r>
            <a:r>
              <a:rPr lang="en-US" sz="2400" u="sng" baseline="-25000" dirty="0">
                <a:solidFill>
                  <a:srgbClr val="564B3C"/>
                </a:solidFill>
              </a:rPr>
              <a:t>3</a:t>
            </a:r>
            <a:r>
              <a:rPr lang="en-US" sz="2400" u="sng" dirty="0">
                <a:solidFill>
                  <a:srgbClr val="564B3C"/>
                </a:solidFill>
              </a:rPr>
              <a:t>, is changed to nitrogen gas, N</a:t>
            </a:r>
            <a:r>
              <a:rPr lang="en-US" sz="2400" u="sng" baseline="-25000" dirty="0">
                <a:solidFill>
                  <a:srgbClr val="564B3C"/>
                </a:solidFill>
              </a:rPr>
              <a:t>2</a:t>
            </a:r>
            <a:r>
              <a:rPr lang="en-US" sz="2400" u="sng" dirty="0">
                <a:solidFill>
                  <a:srgbClr val="564B3C"/>
                </a:solidFill>
              </a:rPr>
              <a:t>, which returns to the atmosphere</a:t>
            </a:r>
            <a:r>
              <a:rPr lang="en-US" sz="2400" dirty="0">
                <a:solidFill>
                  <a:srgbClr val="564B3C"/>
                </a:solidFill>
              </a:rPr>
              <a:t>.</a:t>
            </a: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r="73558" b="16525"/>
          <a:stretch/>
        </p:blipFill>
        <p:spPr bwMode="auto">
          <a:xfrm>
            <a:off x="451561" y="1622426"/>
            <a:ext cx="2179098" cy="4370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t="64689" r="61267" b="16234"/>
          <a:stretch/>
        </p:blipFill>
        <p:spPr bwMode="auto">
          <a:xfrm>
            <a:off x="451560" y="5003174"/>
            <a:ext cx="3191971" cy="9988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 r="48151" b="70913"/>
          <a:stretch/>
        </p:blipFill>
        <p:spPr bwMode="auto">
          <a:xfrm>
            <a:off x="451560" y="1614219"/>
            <a:ext cx="4272839" cy="152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2800" dirty="0" smtClean="0"/>
              <a:t>Nitrogen Cycle: On your handouts, label the parts of the cycle.</a:t>
            </a:r>
          </a:p>
        </p:txBody>
      </p:sp>
      <p:grpSp>
        <p:nvGrpSpPr>
          <p:cNvPr id="3" name="Group 2"/>
          <p:cNvGrpSpPr/>
          <p:nvPr/>
        </p:nvGrpSpPr>
        <p:grpSpPr>
          <a:xfrm>
            <a:off x="0" y="1573213"/>
            <a:ext cx="9144000" cy="5284787"/>
            <a:chOff x="0" y="1573213"/>
            <a:chExt cx="9144000" cy="5284787"/>
          </a:xfrm>
        </p:grpSpPr>
        <p:pic>
          <p:nvPicPr>
            <p:cNvPr id="21507" name="Picture 5" descr="Nitrogen cycle"/>
            <p:cNvPicPr>
              <a:picLocks noChangeAspect="1" noChangeArrowheads="1"/>
            </p:cNvPicPr>
            <p:nvPr/>
          </p:nvPicPr>
          <p:blipFill>
            <a:blip r:embed="rId2">
              <a:extLst>
                <a:ext uri="{28A0092B-C50C-407E-A947-70E740481C1C}">
                  <a14:useLocalDpi xmlns:a14="http://schemas.microsoft.com/office/drawing/2010/main" val="0"/>
                </a:ext>
              </a:extLst>
            </a:blip>
            <a:srcRect l="2609" r="2609" b="2420"/>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6"/>
            <p:cNvGrpSpPr>
              <a:grpSpLocks/>
            </p:cNvGrpSpPr>
            <p:nvPr/>
          </p:nvGrpSpPr>
          <p:grpSpPr bwMode="auto">
            <a:xfrm>
              <a:off x="7696200" y="3962400"/>
              <a:ext cx="685800" cy="457200"/>
              <a:chOff x="240" y="3024"/>
              <a:chExt cx="432" cy="288"/>
            </a:xfrm>
          </p:grpSpPr>
          <p:sp>
            <p:nvSpPr>
              <p:cNvPr id="21551" name="Oval 7"/>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2" name="Oval 8"/>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3" name="Oval 9"/>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4" name="Oval 10"/>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5" name="Oval 11"/>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6" name="Oval 12"/>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7" name="Oval 13"/>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8" name="Oval 14"/>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9" name="Oval 15"/>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0" name="Oval 16"/>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1" name="Oval 17"/>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2" name="Oval 18"/>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3" name="Oval 19"/>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21509" name="Group 20"/>
            <p:cNvGrpSpPr>
              <a:grpSpLocks/>
            </p:cNvGrpSpPr>
            <p:nvPr/>
          </p:nvGrpSpPr>
          <p:grpSpPr bwMode="auto">
            <a:xfrm>
              <a:off x="8077200" y="5562600"/>
              <a:ext cx="685800" cy="457200"/>
              <a:chOff x="240" y="3024"/>
              <a:chExt cx="432" cy="288"/>
            </a:xfrm>
          </p:grpSpPr>
          <p:sp>
            <p:nvSpPr>
              <p:cNvPr id="21538" name="Oval 21"/>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9" name="Oval 22"/>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0" name="Oval 23"/>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1" name="Oval 24"/>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2" name="Oval 25"/>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3" name="Oval 26"/>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4" name="Oval 27"/>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5" name="Oval 28"/>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6" name="Oval 29"/>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7" name="Oval 30"/>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8" name="Oval 31"/>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9" name="Oval 32"/>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0" name="Oval 33"/>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63" name="Oval 62"/>
            <p:cNvSpPr>
              <a:spLocks noChangeAspect="1"/>
            </p:cNvSpPr>
            <p:nvPr/>
          </p:nvSpPr>
          <p:spPr>
            <a:xfrm>
              <a:off x="4572000" y="5247849"/>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932329" y="4059887"/>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419825" y="4482870"/>
              <a:ext cx="1152496" cy="503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457476" y="6149155"/>
              <a:ext cx="1047724" cy="45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031316" y="4467651"/>
              <a:ext cx="1047724" cy="45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596180" y="6142507"/>
              <a:ext cx="1047724" cy="45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10" name="Group 34"/>
            <p:cNvGrpSpPr>
              <a:grpSpLocks/>
            </p:cNvGrpSpPr>
            <p:nvPr/>
          </p:nvGrpSpPr>
          <p:grpSpPr bwMode="auto">
            <a:xfrm>
              <a:off x="2209800" y="5760720"/>
              <a:ext cx="685800" cy="457200"/>
              <a:chOff x="240" y="3024"/>
              <a:chExt cx="432" cy="288"/>
            </a:xfrm>
          </p:grpSpPr>
          <p:sp>
            <p:nvSpPr>
              <p:cNvPr id="21525" name="Oval 35"/>
              <p:cNvSpPr>
                <a:spLocks noChangeArrowheads="1"/>
              </p:cNvSpPr>
              <p:nvPr/>
            </p:nvSpPr>
            <p:spPr bwMode="auto">
              <a:xfrm>
                <a:off x="240"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6" name="Oval 36"/>
              <p:cNvSpPr>
                <a:spLocks noChangeArrowheads="1"/>
              </p:cNvSpPr>
              <p:nvPr/>
            </p:nvSpPr>
            <p:spPr bwMode="auto">
              <a:xfrm>
                <a:off x="33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7" name="Oval 37"/>
              <p:cNvSpPr>
                <a:spLocks noChangeArrowheads="1"/>
              </p:cNvSpPr>
              <p:nvPr/>
            </p:nvSpPr>
            <p:spPr bwMode="auto">
              <a:xfrm>
                <a:off x="432"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8" name="Oval 38"/>
              <p:cNvSpPr>
                <a:spLocks noChangeArrowheads="1"/>
              </p:cNvSpPr>
              <p:nvPr/>
            </p:nvSpPr>
            <p:spPr bwMode="auto">
              <a:xfrm>
                <a:off x="240"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9" name="Oval 39"/>
              <p:cNvSpPr>
                <a:spLocks noChangeArrowheads="1"/>
              </p:cNvSpPr>
              <p:nvPr/>
            </p:nvSpPr>
            <p:spPr bwMode="auto">
              <a:xfrm>
                <a:off x="528" y="3216"/>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0" name="Oval 40"/>
              <p:cNvSpPr>
                <a:spLocks noChangeArrowheads="1"/>
              </p:cNvSpPr>
              <p:nvPr/>
            </p:nvSpPr>
            <p:spPr bwMode="auto">
              <a:xfrm>
                <a:off x="288"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1" name="Oval 41"/>
              <p:cNvSpPr>
                <a:spLocks noChangeArrowheads="1"/>
              </p:cNvSpPr>
              <p:nvPr/>
            </p:nvSpPr>
            <p:spPr bwMode="auto">
              <a:xfrm>
                <a:off x="432" y="3120"/>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2" name="Oval 42"/>
              <p:cNvSpPr>
                <a:spLocks noChangeArrowheads="1"/>
              </p:cNvSpPr>
              <p:nvPr/>
            </p:nvSpPr>
            <p:spPr bwMode="auto">
              <a:xfrm>
                <a:off x="33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3" name="Oval 43"/>
              <p:cNvSpPr>
                <a:spLocks noChangeArrowheads="1"/>
              </p:cNvSpPr>
              <p:nvPr/>
            </p:nvSpPr>
            <p:spPr bwMode="auto">
              <a:xfrm>
                <a:off x="528"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4" name="Oval 44"/>
              <p:cNvSpPr>
                <a:spLocks noChangeArrowheads="1"/>
              </p:cNvSpPr>
              <p:nvPr/>
            </p:nvSpPr>
            <p:spPr bwMode="auto">
              <a:xfrm>
                <a:off x="57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5" name="Oval 45"/>
              <p:cNvSpPr>
                <a:spLocks noChangeArrowheads="1"/>
              </p:cNvSpPr>
              <p:nvPr/>
            </p:nvSpPr>
            <p:spPr bwMode="auto">
              <a:xfrm>
                <a:off x="336" y="302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6" name="Oval 46"/>
              <p:cNvSpPr>
                <a:spLocks noChangeArrowheads="1"/>
              </p:cNvSpPr>
              <p:nvPr/>
            </p:nvSpPr>
            <p:spPr bwMode="auto">
              <a:xfrm>
                <a:off x="240"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7" name="Oval 47"/>
              <p:cNvSpPr>
                <a:spLocks noChangeArrowheads="1"/>
              </p:cNvSpPr>
              <p:nvPr/>
            </p:nvSpPr>
            <p:spPr bwMode="auto">
              <a:xfrm>
                <a:off x="57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21511" name="Group 48"/>
            <p:cNvGrpSpPr>
              <a:grpSpLocks/>
            </p:cNvGrpSpPr>
            <p:nvPr/>
          </p:nvGrpSpPr>
          <p:grpSpPr bwMode="auto">
            <a:xfrm>
              <a:off x="1676400" y="4419600"/>
              <a:ext cx="685800" cy="457200"/>
              <a:chOff x="240" y="3024"/>
              <a:chExt cx="432" cy="288"/>
            </a:xfrm>
          </p:grpSpPr>
          <p:sp>
            <p:nvSpPr>
              <p:cNvPr id="21512" name="Oval 49"/>
              <p:cNvSpPr>
                <a:spLocks noChangeArrowheads="1"/>
              </p:cNvSpPr>
              <p:nvPr/>
            </p:nvSpPr>
            <p:spPr bwMode="auto">
              <a:xfrm>
                <a:off x="240"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3" name="Oval 50"/>
              <p:cNvSpPr>
                <a:spLocks noChangeArrowheads="1"/>
              </p:cNvSpPr>
              <p:nvPr/>
            </p:nvSpPr>
            <p:spPr bwMode="auto">
              <a:xfrm>
                <a:off x="33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4" name="Oval 51"/>
              <p:cNvSpPr>
                <a:spLocks noChangeArrowheads="1"/>
              </p:cNvSpPr>
              <p:nvPr/>
            </p:nvSpPr>
            <p:spPr bwMode="auto">
              <a:xfrm>
                <a:off x="432"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5" name="Oval 52"/>
              <p:cNvSpPr>
                <a:spLocks noChangeArrowheads="1"/>
              </p:cNvSpPr>
              <p:nvPr/>
            </p:nvSpPr>
            <p:spPr bwMode="auto">
              <a:xfrm>
                <a:off x="240"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6" name="Oval 53"/>
              <p:cNvSpPr>
                <a:spLocks noChangeArrowheads="1"/>
              </p:cNvSpPr>
              <p:nvPr/>
            </p:nvSpPr>
            <p:spPr bwMode="auto">
              <a:xfrm>
                <a:off x="528" y="3216"/>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7" name="Oval 54"/>
              <p:cNvSpPr>
                <a:spLocks noChangeArrowheads="1"/>
              </p:cNvSpPr>
              <p:nvPr/>
            </p:nvSpPr>
            <p:spPr bwMode="auto">
              <a:xfrm>
                <a:off x="288"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8" name="Oval 55"/>
              <p:cNvSpPr>
                <a:spLocks noChangeArrowheads="1"/>
              </p:cNvSpPr>
              <p:nvPr/>
            </p:nvSpPr>
            <p:spPr bwMode="auto">
              <a:xfrm>
                <a:off x="432" y="3120"/>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9" name="Oval 56"/>
              <p:cNvSpPr>
                <a:spLocks noChangeArrowheads="1"/>
              </p:cNvSpPr>
              <p:nvPr/>
            </p:nvSpPr>
            <p:spPr bwMode="auto">
              <a:xfrm>
                <a:off x="33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0" name="Oval 57"/>
              <p:cNvSpPr>
                <a:spLocks noChangeArrowheads="1"/>
              </p:cNvSpPr>
              <p:nvPr/>
            </p:nvSpPr>
            <p:spPr bwMode="auto">
              <a:xfrm>
                <a:off x="528"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1" name="Oval 58"/>
              <p:cNvSpPr>
                <a:spLocks noChangeArrowheads="1"/>
              </p:cNvSpPr>
              <p:nvPr/>
            </p:nvSpPr>
            <p:spPr bwMode="auto">
              <a:xfrm>
                <a:off x="57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2" name="Oval 59"/>
              <p:cNvSpPr>
                <a:spLocks noChangeArrowheads="1"/>
              </p:cNvSpPr>
              <p:nvPr/>
            </p:nvSpPr>
            <p:spPr bwMode="auto">
              <a:xfrm>
                <a:off x="336" y="302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3" name="Oval 60"/>
              <p:cNvSpPr>
                <a:spLocks noChangeArrowheads="1"/>
              </p:cNvSpPr>
              <p:nvPr/>
            </p:nvSpPr>
            <p:spPr bwMode="auto">
              <a:xfrm>
                <a:off x="240"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4" name="Oval 61"/>
              <p:cNvSpPr>
                <a:spLocks noChangeArrowheads="1"/>
              </p:cNvSpPr>
              <p:nvPr/>
            </p:nvSpPr>
            <p:spPr bwMode="auto">
              <a:xfrm>
                <a:off x="57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2" name="Rectangle 1"/>
            <p:cNvSpPr/>
            <p:nvPr/>
          </p:nvSpPr>
          <p:spPr>
            <a:xfrm>
              <a:off x="2558080" y="1752600"/>
              <a:ext cx="118764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336946" y="5029200"/>
              <a:ext cx="968854"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802352" y="6141720"/>
              <a:ext cx="118924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1271127" y="5268536"/>
              <a:ext cx="1267746" cy="55373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886200" y="6446520"/>
              <a:ext cx="118924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72000" y="4800600"/>
              <a:ext cx="118924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862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accent2"/>
                </a:solidFill>
              </a:rPr>
              <a:t>Vocabulary</a:t>
            </a:r>
          </a:p>
        </p:txBody>
      </p:sp>
      <p:sp>
        <p:nvSpPr>
          <p:cNvPr id="9219" name="Rectangle 3"/>
          <p:cNvSpPr>
            <a:spLocks noGrp="1" noChangeArrowheads="1"/>
          </p:cNvSpPr>
          <p:nvPr>
            <p:ph idx="1"/>
          </p:nvPr>
        </p:nvSpPr>
        <p:spPr/>
        <p:txBody>
          <a:bodyPr/>
          <a:lstStyle/>
          <a:p>
            <a:pPr eaLnBrk="1" hangingPunct="1"/>
            <a:r>
              <a:rPr lang="en-US" smtClean="0">
                <a:solidFill>
                  <a:schemeClr val="accent2"/>
                </a:solidFill>
              </a:rPr>
              <a:t>Carbon Cycle</a:t>
            </a:r>
          </a:p>
          <a:p>
            <a:pPr eaLnBrk="1" hangingPunct="1"/>
            <a:r>
              <a:rPr lang="en-US" smtClean="0">
                <a:solidFill>
                  <a:schemeClr val="accent2"/>
                </a:solidFill>
              </a:rPr>
              <a:t>Respiration</a:t>
            </a:r>
          </a:p>
          <a:p>
            <a:pPr eaLnBrk="1" hangingPunct="1"/>
            <a:r>
              <a:rPr lang="en-US" smtClean="0">
                <a:solidFill>
                  <a:schemeClr val="accent2"/>
                </a:solidFill>
              </a:rPr>
              <a:t>Nitrogen cycle</a:t>
            </a:r>
          </a:p>
          <a:p>
            <a:pPr eaLnBrk="1" hangingPunct="1"/>
            <a:r>
              <a:rPr lang="en-US" smtClean="0">
                <a:solidFill>
                  <a:schemeClr val="accent2"/>
                </a:solidFill>
              </a:rPr>
              <a:t>Phosphorus cycle</a:t>
            </a:r>
          </a:p>
        </p:txBody>
      </p:sp>
    </p:spTree>
    <p:extLst>
      <p:ext uri="{BB962C8B-B14F-4D97-AF65-F5344CB8AC3E}">
        <p14:creationId xmlns:p14="http://schemas.microsoft.com/office/powerpoint/2010/main" val="58607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grpSp>
        <p:nvGrpSpPr>
          <p:cNvPr id="130" name="Group 129"/>
          <p:cNvGrpSpPr/>
          <p:nvPr/>
        </p:nvGrpSpPr>
        <p:grpSpPr>
          <a:xfrm>
            <a:off x="0" y="1573213"/>
            <a:ext cx="9144000" cy="5284787"/>
            <a:chOff x="0" y="1573213"/>
            <a:chExt cx="9144000" cy="5284787"/>
          </a:xfrm>
        </p:grpSpPr>
        <p:pic>
          <p:nvPicPr>
            <p:cNvPr id="131" name="Picture 5" descr="Nitrogen cycle"/>
            <p:cNvPicPr>
              <a:picLocks noChangeAspect="1" noChangeArrowheads="1"/>
            </p:cNvPicPr>
            <p:nvPr/>
          </p:nvPicPr>
          <p:blipFill>
            <a:blip r:embed="rId2">
              <a:extLst>
                <a:ext uri="{28A0092B-C50C-407E-A947-70E740481C1C}">
                  <a14:useLocalDpi xmlns:a14="http://schemas.microsoft.com/office/drawing/2010/main" val="0"/>
                </a:ext>
              </a:extLst>
            </a:blip>
            <a:srcRect l="2609" r="2609" b="2420"/>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 name="Group 6"/>
            <p:cNvGrpSpPr>
              <a:grpSpLocks/>
            </p:cNvGrpSpPr>
            <p:nvPr/>
          </p:nvGrpSpPr>
          <p:grpSpPr bwMode="auto">
            <a:xfrm>
              <a:off x="7696200" y="3962400"/>
              <a:ext cx="685800" cy="457200"/>
              <a:chOff x="240" y="3024"/>
              <a:chExt cx="432" cy="288"/>
            </a:xfrm>
          </p:grpSpPr>
          <p:sp>
            <p:nvSpPr>
              <p:cNvPr id="187" name="Oval 7"/>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8" name="Oval 8"/>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9" name="Oval 9"/>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0" name="Oval 10"/>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1" name="Oval 11"/>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2" name="Oval 12"/>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3" name="Oval 13"/>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4" name="Oval 14"/>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5" name="Oval 15"/>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6" name="Oval 16"/>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7" name="Oval 17"/>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8" name="Oval 18"/>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9" name="Oval 19"/>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33" name="Group 20"/>
            <p:cNvGrpSpPr>
              <a:grpSpLocks/>
            </p:cNvGrpSpPr>
            <p:nvPr/>
          </p:nvGrpSpPr>
          <p:grpSpPr bwMode="auto">
            <a:xfrm>
              <a:off x="8077200" y="5562600"/>
              <a:ext cx="685800" cy="457200"/>
              <a:chOff x="240" y="3024"/>
              <a:chExt cx="432" cy="288"/>
            </a:xfrm>
          </p:grpSpPr>
          <p:sp>
            <p:nvSpPr>
              <p:cNvPr id="174" name="Oval 21"/>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5" name="Oval 22"/>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6" name="Oval 23"/>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7" name="Oval 24"/>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8" name="Oval 25"/>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9" name="Oval 26"/>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0" name="Oval 27"/>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1" name="Oval 28"/>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2" name="Oval 29"/>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3" name="Oval 30"/>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4" name="Oval 31"/>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5" name="Oval 32"/>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6" name="Oval 33"/>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40" name="Group 34"/>
            <p:cNvGrpSpPr>
              <a:grpSpLocks/>
            </p:cNvGrpSpPr>
            <p:nvPr/>
          </p:nvGrpSpPr>
          <p:grpSpPr bwMode="auto">
            <a:xfrm>
              <a:off x="2209800" y="5760720"/>
              <a:ext cx="685800" cy="457200"/>
              <a:chOff x="240" y="3024"/>
              <a:chExt cx="432" cy="288"/>
            </a:xfrm>
          </p:grpSpPr>
          <p:sp>
            <p:nvSpPr>
              <p:cNvPr id="161" name="Oval 35"/>
              <p:cNvSpPr>
                <a:spLocks noChangeArrowheads="1"/>
              </p:cNvSpPr>
              <p:nvPr/>
            </p:nvSpPr>
            <p:spPr bwMode="auto">
              <a:xfrm>
                <a:off x="240"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2" name="Oval 36"/>
              <p:cNvSpPr>
                <a:spLocks noChangeArrowheads="1"/>
              </p:cNvSpPr>
              <p:nvPr/>
            </p:nvSpPr>
            <p:spPr bwMode="auto">
              <a:xfrm>
                <a:off x="33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 name="Oval 37"/>
              <p:cNvSpPr>
                <a:spLocks noChangeArrowheads="1"/>
              </p:cNvSpPr>
              <p:nvPr/>
            </p:nvSpPr>
            <p:spPr bwMode="auto">
              <a:xfrm>
                <a:off x="432"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 name="Oval 38"/>
              <p:cNvSpPr>
                <a:spLocks noChangeArrowheads="1"/>
              </p:cNvSpPr>
              <p:nvPr/>
            </p:nvSpPr>
            <p:spPr bwMode="auto">
              <a:xfrm>
                <a:off x="240"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5" name="Oval 39"/>
              <p:cNvSpPr>
                <a:spLocks noChangeArrowheads="1"/>
              </p:cNvSpPr>
              <p:nvPr/>
            </p:nvSpPr>
            <p:spPr bwMode="auto">
              <a:xfrm>
                <a:off x="528" y="3216"/>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6" name="Oval 40"/>
              <p:cNvSpPr>
                <a:spLocks noChangeArrowheads="1"/>
              </p:cNvSpPr>
              <p:nvPr/>
            </p:nvSpPr>
            <p:spPr bwMode="auto">
              <a:xfrm>
                <a:off x="288"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7" name="Oval 41"/>
              <p:cNvSpPr>
                <a:spLocks noChangeArrowheads="1"/>
              </p:cNvSpPr>
              <p:nvPr/>
            </p:nvSpPr>
            <p:spPr bwMode="auto">
              <a:xfrm>
                <a:off x="432" y="3120"/>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8" name="Oval 42"/>
              <p:cNvSpPr>
                <a:spLocks noChangeArrowheads="1"/>
              </p:cNvSpPr>
              <p:nvPr/>
            </p:nvSpPr>
            <p:spPr bwMode="auto">
              <a:xfrm>
                <a:off x="33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9" name="Oval 43"/>
              <p:cNvSpPr>
                <a:spLocks noChangeArrowheads="1"/>
              </p:cNvSpPr>
              <p:nvPr/>
            </p:nvSpPr>
            <p:spPr bwMode="auto">
              <a:xfrm>
                <a:off x="528"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0" name="Oval 44"/>
              <p:cNvSpPr>
                <a:spLocks noChangeArrowheads="1"/>
              </p:cNvSpPr>
              <p:nvPr/>
            </p:nvSpPr>
            <p:spPr bwMode="auto">
              <a:xfrm>
                <a:off x="57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1" name="Oval 45"/>
              <p:cNvSpPr>
                <a:spLocks noChangeArrowheads="1"/>
              </p:cNvSpPr>
              <p:nvPr/>
            </p:nvSpPr>
            <p:spPr bwMode="auto">
              <a:xfrm>
                <a:off x="336" y="302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2" name="Oval 46"/>
              <p:cNvSpPr>
                <a:spLocks noChangeArrowheads="1"/>
              </p:cNvSpPr>
              <p:nvPr/>
            </p:nvSpPr>
            <p:spPr bwMode="auto">
              <a:xfrm>
                <a:off x="240"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3" name="Oval 47"/>
              <p:cNvSpPr>
                <a:spLocks noChangeArrowheads="1"/>
              </p:cNvSpPr>
              <p:nvPr/>
            </p:nvSpPr>
            <p:spPr bwMode="auto">
              <a:xfrm>
                <a:off x="57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41" name="Group 48"/>
            <p:cNvGrpSpPr>
              <a:grpSpLocks/>
            </p:cNvGrpSpPr>
            <p:nvPr/>
          </p:nvGrpSpPr>
          <p:grpSpPr bwMode="auto">
            <a:xfrm>
              <a:off x="1676400" y="4419600"/>
              <a:ext cx="685800" cy="457200"/>
              <a:chOff x="240" y="3024"/>
              <a:chExt cx="432" cy="288"/>
            </a:xfrm>
          </p:grpSpPr>
          <p:sp>
            <p:nvSpPr>
              <p:cNvPr id="148" name="Oval 49"/>
              <p:cNvSpPr>
                <a:spLocks noChangeArrowheads="1"/>
              </p:cNvSpPr>
              <p:nvPr/>
            </p:nvSpPr>
            <p:spPr bwMode="auto">
              <a:xfrm>
                <a:off x="240"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9" name="Oval 50"/>
              <p:cNvSpPr>
                <a:spLocks noChangeArrowheads="1"/>
              </p:cNvSpPr>
              <p:nvPr/>
            </p:nvSpPr>
            <p:spPr bwMode="auto">
              <a:xfrm>
                <a:off x="33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0" name="Oval 51"/>
              <p:cNvSpPr>
                <a:spLocks noChangeArrowheads="1"/>
              </p:cNvSpPr>
              <p:nvPr/>
            </p:nvSpPr>
            <p:spPr bwMode="auto">
              <a:xfrm>
                <a:off x="432"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1" name="Oval 52"/>
              <p:cNvSpPr>
                <a:spLocks noChangeArrowheads="1"/>
              </p:cNvSpPr>
              <p:nvPr/>
            </p:nvSpPr>
            <p:spPr bwMode="auto">
              <a:xfrm>
                <a:off x="240"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2" name="Oval 53"/>
              <p:cNvSpPr>
                <a:spLocks noChangeArrowheads="1"/>
              </p:cNvSpPr>
              <p:nvPr/>
            </p:nvSpPr>
            <p:spPr bwMode="auto">
              <a:xfrm>
                <a:off x="528" y="3216"/>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3" name="Oval 54"/>
              <p:cNvSpPr>
                <a:spLocks noChangeArrowheads="1"/>
              </p:cNvSpPr>
              <p:nvPr/>
            </p:nvSpPr>
            <p:spPr bwMode="auto">
              <a:xfrm>
                <a:off x="288"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4" name="Oval 55"/>
              <p:cNvSpPr>
                <a:spLocks noChangeArrowheads="1"/>
              </p:cNvSpPr>
              <p:nvPr/>
            </p:nvSpPr>
            <p:spPr bwMode="auto">
              <a:xfrm>
                <a:off x="432" y="3120"/>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5" name="Oval 56"/>
              <p:cNvSpPr>
                <a:spLocks noChangeArrowheads="1"/>
              </p:cNvSpPr>
              <p:nvPr/>
            </p:nvSpPr>
            <p:spPr bwMode="auto">
              <a:xfrm>
                <a:off x="33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6" name="Oval 57"/>
              <p:cNvSpPr>
                <a:spLocks noChangeArrowheads="1"/>
              </p:cNvSpPr>
              <p:nvPr/>
            </p:nvSpPr>
            <p:spPr bwMode="auto">
              <a:xfrm>
                <a:off x="528"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7" name="Oval 58"/>
              <p:cNvSpPr>
                <a:spLocks noChangeArrowheads="1"/>
              </p:cNvSpPr>
              <p:nvPr/>
            </p:nvSpPr>
            <p:spPr bwMode="auto">
              <a:xfrm>
                <a:off x="57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8" name="Oval 59"/>
              <p:cNvSpPr>
                <a:spLocks noChangeArrowheads="1"/>
              </p:cNvSpPr>
              <p:nvPr/>
            </p:nvSpPr>
            <p:spPr bwMode="auto">
              <a:xfrm>
                <a:off x="336" y="302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9" name="Oval 60"/>
              <p:cNvSpPr>
                <a:spLocks noChangeArrowheads="1"/>
              </p:cNvSpPr>
              <p:nvPr/>
            </p:nvSpPr>
            <p:spPr bwMode="auto">
              <a:xfrm>
                <a:off x="240"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0" name="Oval 61"/>
              <p:cNvSpPr>
                <a:spLocks noChangeArrowheads="1"/>
              </p:cNvSpPr>
              <p:nvPr/>
            </p:nvSpPr>
            <p:spPr bwMode="auto">
              <a:xfrm>
                <a:off x="57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6681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85800"/>
            <a:ext cx="8534400" cy="457200"/>
          </a:xfrm>
        </p:spPr>
        <p:txBody>
          <a:bodyPr>
            <a:normAutofit fontScale="90000"/>
          </a:bodyPr>
          <a:lstStyle/>
          <a:p>
            <a:pPr eaLnBrk="1" hangingPunct="1"/>
            <a:r>
              <a:rPr lang="en-US" smtClean="0"/>
              <a:t>Nitrogen Cycle: Macro Perspective</a:t>
            </a:r>
          </a:p>
        </p:txBody>
      </p:sp>
      <p:pic>
        <p:nvPicPr>
          <p:cNvPr id="22531" name="Picture 6" descr="nitrogen_cycle"/>
          <p:cNvPicPr>
            <a:picLocks noChangeAspect="1" noChangeArrowheads="1"/>
          </p:cNvPicPr>
          <p:nvPr/>
        </p:nvPicPr>
        <p:blipFill>
          <a:blip r:embed="rId2">
            <a:extLst>
              <a:ext uri="{28A0092B-C50C-407E-A947-70E740481C1C}">
                <a14:useLocalDpi xmlns:a14="http://schemas.microsoft.com/office/drawing/2010/main" val="0"/>
              </a:ext>
            </a:extLst>
          </a:blip>
          <a:srcRect t="4010" b="3732"/>
          <a:stretch>
            <a:fillRect/>
          </a:stretch>
        </p:blipFill>
        <p:spPr bwMode="auto">
          <a:xfrm>
            <a:off x="0" y="1262063"/>
            <a:ext cx="88392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838200" y="4648200"/>
            <a:ext cx="174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66FF"/>
                </a:solidFill>
              </a:rPr>
              <a:t>Ammonification</a:t>
            </a:r>
          </a:p>
        </p:txBody>
      </p:sp>
      <p:sp>
        <p:nvSpPr>
          <p:cNvPr id="22533" name="Text Box 8"/>
          <p:cNvSpPr txBox="1">
            <a:spLocks noChangeArrowheads="1"/>
          </p:cNvSpPr>
          <p:nvPr/>
        </p:nvSpPr>
        <p:spPr bwMode="auto">
          <a:xfrm>
            <a:off x="0" y="5257800"/>
            <a:ext cx="183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FFFF"/>
                </a:solidFill>
              </a:rPr>
              <a:t>Nitrogen fixation</a:t>
            </a:r>
          </a:p>
        </p:txBody>
      </p:sp>
      <p:sp>
        <p:nvSpPr>
          <p:cNvPr id="22534" name="Text Box 9"/>
          <p:cNvSpPr txBox="1">
            <a:spLocks noChangeArrowheads="1"/>
          </p:cNvSpPr>
          <p:nvPr/>
        </p:nvSpPr>
        <p:spPr bwMode="auto">
          <a:xfrm>
            <a:off x="1981200" y="61722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F00"/>
                </a:solidFill>
              </a:rPr>
              <a:t>Nitrification </a:t>
            </a:r>
          </a:p>
        </p:txBody>
      </p:sp>
      <p:sp>
        <p:nvSpPr>
          <p:cNvPr id="22535" name="Text Box 10"/>
          <p:cNvSpPr txBox="1">
            <a:spLocks noChangeArrowheads="1"/>
          </p:cNvSpPr>
          <p:nvPr/>
        </p:nvSpPr>
        <p:spPr bwMode="auto">
          <a:xfrm>
            <a:off x="1981200" y="525780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Denitrification </a:t>
            </a:r>
          </a:p>
        </p:txBody>
      </p:sp>
      <p:sp>
        <p:nvSpPr>
          <p:cNvPr id="22536" name="Text Box 11"/>
          <p:cNvSpPr txBox="1">
            <a:spLocks noChangeArrowheads="1"/>
          </p:cNvSpPr>
          <p:nvPr/>
        </p:nvSpPr>
        <p:spPr bwMode="auto">
          <a:xfrm>
            <a:off x="1143000" y="3352800"/>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6600"/>
                </a:solidFill>
              </a:rPr>
              <a:t>Assimilation </a:t>
            </a:r>
          </a:p>
        </p:txBody>
      </p:sp>
      <p:sp>
        <p:nvSpPr>
          <p:cNvPr id="22537" name="Oval 12"/>
          <p:cNvSpPr>
            <a:spLocks noChangeArrowheads="1"/>
          </p:cNvSpPr>
          <p:nvPr/>
        </p:nvSpPr>
        <p:spPr bwMode="auto">
          <a:xfrm>
            <a:off x="1752600" y="5029200"/>
            <a:ext cx="1905000" cy="1143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538" name="Oval 13"/>
          <p:cNvSpPr>
            <a:spLocks noChangeArrowheads="1"/>
          </p:cNvSpPr>
          <p:nvPr/>
        </p:nvSpPr>
        <p:spPr bwMode="auto">
          <a:xfrm rot="-1106097">
            <a:off x="1319213" y="5791200"/>
            <a:ext cx="3200400" cy="842963"/>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539" name="Oval 14"/>
          <p:cNvSpPr>
            <a:spLocks noChangeArrowheads="1"/>
          </p:cNvSpPr>
          <p:nvPr/>
        </p:nvSpPr>
        <p:spPr bwMode="auto">
          <a:xfrm>
            <a:off x="838200" y="4343400"/>
            <a:ext cx="1752600" cy="1676400"/>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540" name="Oval 15"/>
          <p:cNvSpPr>
            <a:spLocks noChangeArrowheads="1"/>
          </p:cNvSpPr>
          <p:nvPr/>
        </p:nvSpPr>
        <p:spPr bwMode="auto">
          <a:xfrm>
            <a:off x="-228600" y="5257800"/>
            <a:ext cx="2362200" cy="1143000"/>
          </a:xfrm>
          <a:prstGeom prst="ellipse">
            <a:avLst/>
          </a:prstGeom>
          <a:noFill/>
          <a:ln w="9525">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84796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Carbon and Oxygen Cycles</a:t>
            </a:r>
          </a:p>
        </p:txBody>
      </p:sp>
      <p:sp>
        <p:nvSpPr>
          <p:cNvPr id="94211" name="Rectangle 3"/>
          <p:cNvSpPr>
            <a:spLocks noGrp="1" noChangeArrowheads="1"/>
          </p:cNvSpPr>
          <p:nvPr>
            <p:ph idx="1"/>
          </p:nvPr>
        </p:nvSpPr>
        <p:spPr>
          <a:xfrm>
            <a:off x="304800" y="1981200"/>
            <a:ext cx="8229600" cy="4343400"/>
          </a:xfrm>
        </p:spPr>
        <p:txBody>
          <a:bodyPr>
            <a:normAutofit/>
          </a:bodyPr>
          <a:lstStyle/>
          <a:p>
            <a:pPr eaLnBrk="1" hangingPunct="1">
              <a:lnSpc>
                <a:spcPct val="90000"/>
              </a:lnSpc>
              <a:spcBef>
                <a:spcPct val="0"/>
              </a:spcBef>
            </a:pPr>
            <a:r>
              <a:rPr lang="en-US" sz="2400" dirty="0" smtClean="0"/>
              <a:t>Carbon and oxygen are critical for life on Earth, and their cycles are tied closely together. </a:t>
            </a:r>
          </a:p>
          <a:p>
            <a:pPr eaLnBrk="1" hangingPunct="1">
              <a:lnSpc>
                <a:spcPct val="90000"/>
              </a:lnSpc>
              <a:spcBef>
                <a:spcPct val="0"/>
              </a:spcBef>
            </a:pPr>
            <a:r>
              <a:rPr lang="en-US" sz="2400" dirty="0" smtClean="0"/>
              <a:t>Just as with water, these are both cycled so organisms always have a supply available.</a:t>
            </a:r>
          </a:p>
          <a:p>
            <a:pPr eaLnBrk="1" hangingPunct="1">
              <a:lnSpc>
                <a:spcPct val="90000"/>
              </a:lnSpc>
              <a:spcBef>
                <a:spcPct val="0"/>
              </a:spcBef>
            </a:pPr>
            <a:r>
              <a:rPr lang="en-US" sz="2400" u="sng" dirty="0" smtClean="0"/>
              <a:t>The </a:t>
            </a:r>
            <a:r>
              <a:rPr lang="en-US" sz="2400" b="1" u="sng" dirty="0" smtClean="0">
                <a:solidFill>
                  <a:schemeClr val="accent2"/>
                </a:solidFill>
              </a:rPr>
              <a:t>carbon cycle</a:t>
            </a:r>
            <a:r>
              <a:rPr lang="en-US" sz="2400" u="sng" dirty="0" smtClean="0"/>
              <a:t> is the continuous movement of carbon from the nonliving environment into living things and back</a:t>
            </a:r>
            <a:r>
              <a:rPr lang="en-US" sz="2400" dirty="0" smtClean="0"/>
              <a:t>.</a:t>
            </a:r>
          </a:p>
          <a:p>
            <a:pPr eaLnBrk="1" hangingPunct="1">
              <a:lnSpc>
                <a:spcPct val="90000"/>
              </a:lnSpc>
              <a:spcBef>
                <a:spcPct val="0"/>
              </a:spcBef>
              <a:buFontTx/>
              <a:buNone/>
            </a:pPr>
            <a:endParaRPr lang="en-US" sz="2400" dirty="0" smtClean="0"/>
          </a:p>
        </p:txBody>
      </p:sp>
    </p:spTree>
    <p:extLst>
      <p:ext uri="{BB962C8B-B14F-4D97-AF65-F5344CB8AC3E}">
        <p14:creationId xmlns:p14="http://schemas.microsoft.com/office/powerpoint/2010/main" val="359427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5486400" cy="4373563"/>
          </a:xfrm>
        </p:spPr>
        <p:txBody>
          <a:bodyPr/>
          <a:lstStyle/>
          <a:p>
            <a:r>
              <a:rPr lang="en-US" dirty="0" smtClean="0"/>
              <a:t>Starting with atmospheric carbon dioxide, the carbon cycle begins with plants and other autotrophs absorbing CO</a:t>
            </a:r>
            <a:r>
              <a:rPr lang="en-US" baseline="-25000" dirty="0" smtClean="0"/>
              <a:t>2</a:t>
            </a:r>
            <a:r>
              <a:rPr lang="en-US" dirty="0" smtClean="0"/>
              <a:t> and converting into usable sugars and starches.</a:t>
            </a:r>
          </a:p>
          <a:p>
            <a:r>
              <a:rPr lang="en-US" dirty="0" smtClean="0"/>
              <a:t>This process is known as </a:t>
            </a:r>
            <a:r>
              <a:rPr lang="en-US" b="1" dirty="0" smtClean="0">
                <a:solidFill>
                  <a:srgbClr val="00B0F0"/>
                </a:solidFill>
              </a:rPr>
              <a:t>photosynthesis</a:t>
            </a:r>
            <a:r>
              <a:rPr lang="en-US" dirty="0" smtClean="0"/>
              <a:t>.</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50" b="87312"/>
          <a:stretch/>
        </p:blipFill>
        <p:spPr bwMode="auto">
          <a:xfrm>
            <a:off x="3587262" y="1111083"/>
            <a:ext cx="4971458" cy="717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0948" t="-2" b="71647"/>
          <a:stretch/>
        </p:blipFill>
        <p:spPr bwMode="auto">
          <a:xfrm>
            <a:off x="6246054" y="1111084"/>
            <a:ext cx="2316481" cy="1603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4976" t="-3" b="37080"/>
          <a:stretch/>
        </p:blipFill>
        <p:spPr bwMode="auto">
          <a:xfrm>
            <a:off x="6569612" y="1111084"/>
            <a:ext cx="1995269" cy="355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1752600"/>
            <a:ext cx="3429000" cy="4724400"/>
          </a:xfrm>
        </p:spPr>
        <p:txBody>
          <a:bodyPr>
            <a:normAutofit fontScale="92500"/>
          </a:bodyPr>
          <a:lstStyle/>
          <a:p>
            <a:r>
              <a:rPr lang="en-US" dirty="0" smtClean="0"/>
              <a:t>Animals then eat this vegetation.</a:t>
            </a:r>
          </a:p>
          <a:p>
            <a:r>
              <a:rPr lang="en-US" dirty="0" smtClean="0"/>
              <a:t>They break down the sugars &amp; starches made by plants and covert it into ATP, the energy of metabolism. </a:t>
            </a:r>
          </a:p>
          <a:p>
            <a:r>
              <a:rPr lang="en-US" dirty="0" smtClean="0"/>
              <a:t>In the process, they release CO</a:t>
            </a:r>
            <a:r>
              <a:rPr lang="en-US" baseline="-25000" dirty="0" smtClean="0"/>
              <a:t>2</a:t>
            </a:r>
            <a:r>
              <a:rPr lang="en-US" dirty="0" smtClean="0"/>
              <a:t> back into the atmosphere.</a:t>
            </a:r>
          </a:p>
          <a:p>
            <a:r>
              <a:rPr lang="en-US" dirty="0" smtClean="0"/>
              <a:t>This process is called </a:t>
            </a:r>
            <a:r>
              <a:rPr lang="en-US" b="1" dirty="0" smtClean="0">
                <a:solidFill>
                  <a:srgbClr val="00B0F0"/>
                </a:solidFill>
              </a:rPr>
              <a:t>cellular respiration</a:t>
            </a:r>
            <a:r>
              <a:rPr lang="en-US" dirty="0" smtClean="0"/>
              <a:t>.</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404" t="12436" r="52018" b="37080"/>
          <a:stretch/>
        </p:blipFill>
        <p:spPr bwMode="auto">
          <a:xfrm>
            <a:off x="703385" y="1812388"/>
            <a:ext cx="3713869" cy="2855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8487" t="12312" r="34639" b="20542"/>
          <a:stretch/>
        </p:blipFill>
        <p:spPr bwMode="auto">
          <a:xfrm>
            <a:off x="2869809" y="1812389"/>
            <a:ext cx="2940147" cy="379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49" r="31176" b="87312"/>
          <a:stretch/>
        </p:blipFill>
        <p:spPr bwMode="auto">
          <a:xfrm>
            <a:off x="3587262" y="1111083"/>
            <a:ext cx="2485729" cy="71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752601"/>
            <a:ext cx="8534400" cy="1676400"/>
          </a:xfrm>
        </p:spPr>
        <p:txBody>
          <a:bodyPr/>
          <a:lstStyle/>
          <a:p>
            <a:r>
              <a:rPr lang="en-US" dirty="0" smtClean="0"/>
              <a:t>All life, plants, animals &amp; everything else, eventually dies. </a:t>
            </a:r>
          </a:p>
          <a:p>
            <a:r>
              <a:rPr lang="en-US" dirty="0" smtClean="0"/>
              <a:t>When it does it is broken down , decays, and collects as fossil fuels.</a:t>
            </a:r>
            <a:endParaRPr lang="en-US" dirty="0"/>
          </a:p>
        </p:txBody>
      </p:sp>
      <p:sp>
        <p:nvSpPr>
          <p:cNvPr id="6" name="Content Placeholder 2"/>
          <p:cNvSpPr txBox="1">
            <a:spLocks/>
          </p:cNvSpPr>
          <p:nvPr/>
        </p:nvSpPr>
        <p:spPr>
          <a:xfrm>
            <a:off x="5562599" y="3429000"/>
            <a:ext cx="3276601" cy="333867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Fossil fuels, like oil and gasoline, accumulate after millions of years of this process of death and decay.</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256" t="40892" r="44343" b="2595"/>
          <a:stretch/>
        </p:blipFill>
        <p:spPr bwMode="auto">
          <a:xfrm>
            <a:off x="858129" y="3428999"/>
            <a:ext cx="4178105" cy="319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5776" t="46280" r="4646" b="2595"/>
          <a:stretch/>
        </p:blipFill>
        <p:spPr bwMode="auto">
          <a:xfrm>
            <a:off x="4248443" y="3733800"/>
            <a:ext cx="3953022" cy="28920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55567" t="24406" r="18310" b="42751"/>
          <a:stretch/>
        </p:blipFill>
        <p:spPr bwMode="auto">
          <a:xfrm>
            <a:off x="5029201" y="2496457"/>
            <a:ext cx="2082800" cy="1857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38" t="-149" r="29434" b="75658"/>
          <a:stretch/>
        </p:blipFill>
        <p:spPr bwMode="auto">
          <a:xfrm>
            <a:off x="3599544" y="1111084"/>
            <a:ext cx="2625410" cy="13853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1901" y="2480919"/>
            <a:ext cx="4114800" cy="3538881"/>
          </a:xfrm>
        </p:spPr>
        <p:txBody>
          <a:bodyPr/>
          <a:lstStyle/>
          <a:p>
            <a:r>
              <a:rPr lang="en-US" dirty="0" smtClean="0"/>
              <a:t>The burning of this fuel, called </a:t>
            </a:r>
            <a:r>
              <a:rPr lang="en-US" b="1" dirty="0" smtClean="0">
                <a:solidFill>
                  <a:srgbClr val="00B0F0"/>
                </a:solidFill>
              </a:rPr>
              <a:t>combustion</a:t>
            </a:r>
            <a:r>
              <a:rPr lang="en-US" dirty="0" smtClean="0"/>
              <a:t>, also releases carbon dioxide back into the atmosphere.</a:t>
            </a:r>
            <a:endParaRPr lang="en-US" dirty="0"/>
          </a:p>
        </p:txBody>
      </p:sp>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10" name="Group 9"/>
          <p:cNvGrpSpPr/>
          <p:nvPr/>
        </p:nvGrpSpPr>
        <p:grpSpPr>
          <a:xfrm>
            <a:off x="589095" y="1111083"/>
            <a:ext cx="7973441" cy="5656597"/>
            <a:chOff x="589095" y="1111083"/>
            <a:chExt cx="7973441" cy="5656597"/>
          </a:xfrm>
        </p:grpSpPr>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spect="1"/>
            </p:cNvSpPr>
            <p:nvPr/>
          </p:nvSpPr>
          <p:spPr>
            <a:xfrm>
              <a:off x="4194518" y="2529361"/>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5610664" y="2810235"/>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331553" y="2029714"/>
              <a:ext cx="1394521" cy="609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1426617" y="4772914"/>
              <a:ext cx="1394521" cy="609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1309468"/>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2800" dirty="0" smtClean="0"/>
              <a:t>The Carbon Cycle: on your handouts, label the parts of the cycle.</a:t>
            </a:r>
            <a:endParaRPr lang="en-US" sz="2800" dirty="0"/>
          </a:p>
        </p:txBody>
      </p:sp>
    </p:spTree>
    <p:extLst>
      <p:ext uri="{BB962C8B-B14F-4D97-AF65-F5344CB8AC3E}">
        <p14:creationId xmlns:p14="http://schemas.microsoft.com/office/powerpoint/2010/main" val="541249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533400"/>
            <a:ext cx="2057400" cy="731838"/>
          </a:xfrm>
        </p:spPr>
        <p:txBody>
          <a:bodyPr>
            <a:normAutofit fontScale="90000"/>
          </a:bodyPr>
          <a:lstStyle/>
          <a:p>
            <a:pPr eaLnBrk="1" hangingPunct="1"/>
            <a:r>
              <a:rPr lang="en-US" dirty="0" smtClean="0"/>
              <a:t>The Carbon Cycle</a:t>
            </a:r>
          </a:p>
        </p:txBody>
      </p:sp>
      <p:pic>
        <p:nvPicPr>
          <p:cNvPr id="29699" name="Picture 5" descr="carbon-cycle-farmingfu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209800" y="3429000"/>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564B3C"/>
                </a:solidFill>
              </a:rPr>
              <a:t>COMBUSTION</a:t>
            </a:r>
          </a:p>
        </p:txBody>
      </p:sp>
      <p:sp>
        <p:nvSpPr>
          <p:cNvPr id="29701" name="Oval 7"/>
          <p:cNvSpPr>
            <a:spLocks noChangeArrowheads="1"/>
          </p:cNvSpPr>
          <p:nvPr/>
        </p:nvSpPr>
        <p:spPr bwMode="auto">
          <a:xfrm>
            <a:off x="7391400" y="3048000"/>
            <a:ext cx="1447800" cy="4572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9702" name="Oval 8"/>
          <p:cNvSpPr>
            <a:spLocks noChangeArrowheads="1"/>
          </p:cNvSpPr>
          <p:nvPr/>
        </p:nvSpPr>
        <p:spPr bwMode="auto">
          <a:xfrm>
            <a:off x="4419600" y="2819400"/>
            <a:ext cx="1447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9703" name="Line 11"/>
          <p:cNvSpPr>
            <a:spLocks noChangeShapeType="1"/>
          </p:cNvSpPr>
          <p:nvPr/>
        </p:nvSpPr>
        <p:spPr bwMode="auto">
          <a:xfrm flipV="1">
            <a:off x="6096000" y="3886200"/>
            <a:ext cx="1143000" cy="457200"/>
          </a:xfrm>
          <a:prstGeom prst="line">
            <a:avLst/>
          </a:prstGeom>
          <a:noFill/>
          <a:ln w="5715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p:cNvSpPr txBox="1"/>
          <p:nvPr/>
        </p:nvSpPr>
        <p:spPr>
          <a:xfrm>
            <a:off x="228600" y="1905000"/>
            <a:ext cx="1828801" cy="3970318"/>
          </a:xfrm>
          <a:prstGeom prst="rect">
            <a:avLst/>
          </a:prstGeom>
          <a:noFill/>
        </p:spPr>
        <p:txBody>
          <a:bodyPr wrap="square" rtlCol="0">
            <a:spAutoFit/>
          </a:bodyPr>
          <a:lstStyle/>
          <a:p>
            <a:r>
              <a:rPr lang="en-US" dirty="0" smtClean="0"/>
              <a:t>Man also plays a role.</a:t>
            </a:r>
          </a:p>
          <a:p>
            <a:r>
              <a:rPr lang="en-US" dirty="0" smtClean="0"/>
              <a:t>We are responsible for burning fossil fuels, eating, releasing carbon dioxide, and dying.</a:t>
            </a:r>
          </a:p>
          <a:p>
            <a:r>
              <a:rPr lang="en-US" dirty="0" smtClean="0"/>
              <a:t>These all contribute to the cycling of carbon.</a:t>
            </a:r>
            <a:endParaRPr lang="en-US" dirty="0"/>
          </a:p>
        </p:txBody>
      </p:sp>
    </p:spTree>
    <p:extLst>
      <p:ext uri="{BB962C8B-B14F-4D97-AF65-F5344CB8AC3E}">
        <p14:creationId xmlns:p14="http://schemas.microsoft.com/office/powerpoint/2010/main" val="171400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Nutrient Cycles: Objectives</a:t>
            </a:r>
          </a:p>
        </p:txBody>
      </p:sp>
      <p:sp>
        <p:nvSpPr>
          <p:cNvPr id="17411" name="Rectangle 3"/>
          <p:cNvSpPr>
            <a:spLocks noGrp="1" noChangeArrowheads="1"/>
          </p:cNvSpPr>
          <p:nvPr>
            <p:ph idx="1"/>
          </p:nvPr>
        </p:nvSpPr>
        <p:spPr>
          <a:xfrm>
            <a:off x="228600" y="1600200"/>
            <a:ext cx="8686800" cy="5105400"/>
          </a:xfrm>
        </p:spPr>
        <p:txBody>
          <a:bodyPr>
            <a:normAutofit/>
          </a:bodyPr>
          <a:lstStyle/>
          <a:p>
            <a:pPr eaLnBrk="1" hangingPunct="1">
              <a:lnSpc>
                <a:spcPct val="90000"/>
              </a:lnSpc>
            </a:pPr>
            <a:r>
              <a:rPr lang="en-US" dirty="0" smtClean="0">
                <a:solidFill>
                  <a:schemeClr val="tx1">
                    <a:lumMod val="85000"/>
                    <a:lumOff val="15000"/>
                  </a:schemeClr>
                </a:solidFill>
              </a:rPr>
              <a:t>Summarize the steps of the water cycle in a diagram.</a:t>
            </a:r>
          </a:p>
          <a:p>
            <a:pPr eaLnBrk="1" hangingPunct="1">
              <a:lnSpc>
                <a:spcPct val="90000"/>
              </a:lnSpc>
            </a:pPr>
            <a:r>
              <a:rPr lang="en-US" dirty="0" smtClean="0">
                <a:solidFill>
                  <a:schemeClr val="tx1">
                    <a:lumMod val="85000"/>
                    <a:lumOff val="15000"/>
                  </a:schemeClr>
                </a:solidFill>
              </a:rPr>
              <a:t>Explain how carbon and oxygen are cycled through an ecosystem in the carbon cycle.</a:t>
            </a:r>
          </a:p>
          <a:p>
            <a:pPr eaLnBrk="1" hangingPunct="1">
              <a:lnSpc>
                <a:spcPct val="90000"/>
              </a:lnSpc>
            </a:pPr>
            <a:r>
              <a:rPr lang="en-US" dirty="0" smtClean="0">
                <a:solidFill>
                  <a:schemeClr val="tx1">
                    <a:lumMod val="85000"/>
                    <a:lumOff val="15000"/>
                  </a:schemeClr>
                </a:solidFill>
              </a:rPr>
              <a:t>Define the steps in the nitrogen cycle.</a:t>
            </a:r>
          </a:p>
          <a:p>
            <a:pPr eaLnBrk="1" hangingPunct="1">
              <a:lnSpc>
                <a:spcPct val="90000"/>
              </a:lnSpc>
            </a:pPr>
            <a:r>
              <a:rPr lang="en-US" dirty="0" smtClean="0">
                <a:solidFill>
                  <a:schemeClr val="tx1">
                    <a:lumMod val="85000"/>
                    <a:lumOff val="15000"/>
                  </a:schemeClr>
                </a:solidFill>
              </a:rPr>
              <a:t>Summarize the 3 major conversions of nitrogen in the nitrogen cycle.</a:t>
            </a:r>
          </a:p>
          <a:p>
            <a:pPr>
              <a:lnSpc>
                <a:spcPct val="90000"/>
              </a:lnSpc>
            </a:pPr>
            <a:r>
              <a:rPr lang="en-US" dirty="0">
                <a:solidFill>
                  <a:schemeClr val="tx1">
                    <a:lumMod val="85000"/>
                    <a:lumOff val="15000"/>
                  </a:schemeClr>
                </a:solidFill>
              </a:rPr>
              <a:t>Be able to define the steps and know how one step impacts the other.</a:t>
            </a:r>
          </a:p>
          <a:p>
            <a:pPr eaLnBrk="1" hangingPunct="1">
              <a:lnSpc>
                <a:spcPct val="90000"/>
              </a:lnSpc>
            </a:pPr>
            <a:r>
              <a:rPr lang="en-US" dirty="0" smtClean="0">
                <a:solidFill>
                  <a:schemeClr val="tx1">
                    <a:lumMod val="85000"/>
                    <a:lumOff val="15000"/>
                  </a:schemeClr>
                </a:solidFill>
              </a:rPr>
              <a:t>Be able to predict the outcome if one step of a cycle is manipulated (products are removed or skipped).</a:t>
            </a:r>
          </a:p>
          <a:p>
            <a:pPr eaLnBrk="1" hangingPunct="1">
              <a:lnSpc>
                <a:spcPct val="90000"/>
              </a:lnSpc>
            </a:pPr>
            <a:r>
              <a:rPr lang="en-US" dirty="0" smtClean="0">
                <a:solidFill>
                  <a:schemeClr val="tx1">
                    <a:lumMod val="85000"/>
                    <a:lumOff val="15000"/>
                  </a:schemeClr>
                </a:solidFill>
              </a:rPr>
              <a:t>Do:</a:t>
            </a:r>
          </a:p>
          <a:p>
            <a:pPr lvl="1">
              <a:lnSpc>
                <a:spcPct val="90000"/>
              </a:lnSpc>
            </a:pPr>
            <a:r>
              <a:rPr lang="en-US" dirty="0" smtClean="0">
                <a:solidFill>
                  <a:schemeClr val="tx1">
                    <a:lumMod val="85000"/>
                    <a:lumOff val="15000"/>
                  </a:schemeClr>
                </a:solidFill>
              </a:rPr>
              <a:t>Complete the packet in groups. This is your information gathering. Complete by next class.</a:t>
            </a:r>
          </a:p>
          <a:p>
            <a:pPr lvl="1">
              <a:lnSpc>
                <a:spcPct val="90000"/>
              </a:lnSpc>
            </a:pPr>
            <a:r>
              <a:rPr lang="en-US" dirty="0" smtClean="0">
                <a:solidFill>
                  <a:schemeClr val="tx1">
                    <a:lumMod val="85000"/>
                    <a:lumOff val="15000"/>
                  </a:schemeClr>
                </a:solidFill>
              </a:rPr>
              <a:t>Complete the cycles handout. This is also due next class.</a:t>
            </a:r>
          </a:p>
        </p:txBody>
      </p:sp>
    </p:spTree>
    <p:extLst>
      <p:ext uri="{BB962C8B-B14F-4D97-AF65-F5344CB8AC3E}">
        <p14:creationId xmlns:p14="http://schemas.microsoft.com/office/powerpoint/2010/main" val="2119384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Summary</a:t>
            </a:r>
            <a:endParaRPr lang="en-US" dirty="0"/>
          </a:p>
        </p:txBody>
      </p:sp>
      <p:sp>
        <p:nvSpPr>
          <p:cNvPr id="3" name="Content Placeholder 2"/>
          <p:cNvSpPr>
            <a:spLocks noGrp="1"/>
          </p:cNvSpPr>
          <p:nvPr>
            <p:ph idx="1"/>
          </p:nvPr>
        </p:nvSpPr>
        <p:spPr/>
        <p:txBody>
          <a:bodyPr>
            <a:normAutofit/>
          </a:bodyPr>
          <a:lstStyle/>
          <a:p>
            <a:r>
              <a:rPr lang="en-US" dirty="0" smtClean="0"/>
              <a:t>These are the things you have been exposed to and need to know:</a:t>
            </a:r>
          </a:p>
          <a:p>
            <a:pPr marL="514350" indent="-514350">
              <a:buAutoNum type="arabicPeriod"/>
            </a:pPr>
            <a:r>
              <a:rPr lang="en-US" dirty="0" smtClean="0"/>
              <a:t>What is the difference between food chains and food webs.</a:t>
            </a:r>
          </a:p>
          <a:p>
            <a:pPr marL="514350" indent="-514350">
              <a:buAutoNum type="arabicPeriod"/>
            </a:pPr>
            <a:r>
              <a:rPr lang="en-US" dirty="0" smtClean="0"/>
              <a:t>Why energy is lost in a food chain.</a:t>
            </a:r>
          </a:p>
          <a:p>
            <a:pPr marL="514350" indent="-514350">
              <a:buAutoNum type="arabicPeriod"/>
            </a:pPr>
            <a:r>
              <a:rPr lang="en-US" dirty="0" smtClean="0"/>
              <a:t>The 3 main cycles of matter.</a:t>
            </a:r>
          </a:p>
          <a:p>
            <a:pPr marL="514350" indent="-514350">
              <a:buAutoNum type="arabicPeriod"/>
            </a:pPr>
            <a:r>
              <a:rPr lang="en-US" dirty="0" smtClean="0"/>
              <a:t>Why they are important.</a:t>
            </a:r>
          </a:p>
          <a:p>
            <a:pPr marL="514350" indent="-514350">
              <a:buAutoNum type="arabicPeriod"/>
            </a:pPr>
            <a:r>
              <a:rPr lang="en-US" dirty="0" smtClean="0"/>
              <a:t>What are the steps in the cycles.</a:t>
            </a:r>
            <a:endParaRPr lang="en-US" dirty="0"/>
          </a:p>
        </p:txBody>
      </p:sp>
    </p:spTree>
    <p:extLst>
      <p:ext uri="{BB962C8B-B14F-4D97-AF65-F5344CB8AC3E}">
        <p14:creationId xmlns:p14="http://schemas.microsoft.com/office/powerpoint/2010/main" val="3676222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1219200"/>
            <a:ext cx="3657600" cy="4191000"/>
          </a:xfrm>
          <a:solidFill>
            <a:schemeClr val="bg1">
              <a:lumMod val="85000"/>
            </a:schemeClr>
          </a:solidFill>
        </p:spPr>
        <p:txBody>
          <a:bodyPr>
            <a:normAutofit fontScale="62500" lnSpcReduction="20000"/>
          </a:bodyPr>
          <a:lstStyle/>
          <a:p>
            <a:pPr marL="114300" indent="0">
              <a:buNone/>
            </a:pPr>
            <a:r>
              <a:rPr lang="en-US" dirty="0"/>
              <a:t>1.  Which of the following organisms can transform light energy into chemical energy? </a:t>
            </a:r>
          </a:p>
          <a:p>
            <a:pPr marL="114300" indent="0">
              <a:buNone/>
            </a:pPr>
            <a:r>
              <a:rPr lang="en-US" dirty="0"/>
              <a:t/>
            </a:r>
            <a:br>
              <a:rPr lang="en-US" dirty="0"/>
            </a:br>
            <a:r>
              <a:rPr lang="en-US" dirty="0"/>
              <a:t>A. organism 1</a:t>
            </a:r>
          </a:p>
          <a:p>
            <a:pPr marL="114300" indent="0">
              <a:buNone/>
            </a:pPr>
            <a:r>
              <a:rPr lang="en-US" dirty="0"/>
              <a:t>B. organism 4</a:t>
            </a:r>
          </a:p>
          <a:p>
            <a:pPr marL="114300" indent="0">
              <a:buNone/>
            </a:pPr>
            <a:r>
              <a:rPr lang="en-US" dirty="0"/>
              <a:t>C. organism 7</a:t>
            </a:r>
          </a:p>
          <a:p>
            <a:pPr marL="114300" indent="0">
              <a:buNone/>
            </a:pPr>
            <a:r>
              <a:rPr lang="en-US" dirty="0"/>
              <a:t>D. organism 9</a:t>
            </a:r>
          </a:p>
          <a:p>
            <a:pPr marL="114300" indent="0">
              <a:buNone/>
            </a:pPr>
            <a:r>
              <a:rPr lang="en-US" dirty="0"/>
              <a:t/>
            </a:r>
            <a:br>
              <a:rPr lang="en-US" dirty="0"/>
            </a:br>
            <a:r>
              <a:rPr lang="en-US" dirty="0"/>
              <a:t>2.   If a disease killed off all of organism 2, which of the following organisms would be most affected?  </a:t>
            </a:r>
          </a:p>
          <a:p>
            <a:pPr marL="114300" indent="0">
              <a:buNone/>
            </a:pPr>
            <a:r>
              <a:rPr lang="en-US" dirty="0"/>
              <a:t/>
            </a:r>
            <a:br>
              <a:rPr lang="en-US" dirty="0"/>
            </a:br>
            <a:r>
              <a:rPr lang="en-US" dirty="0"/>
              <a:t>A. organism 3 </a:t>
            </a:r>
          </a:p>
          <a:p>
            <a:pPr marL="114300" indent="0">
              <a:buNone/>
            </a:pPr>
            <a:r>
              <a:rPr lang="en-US" dirty="0"/>
              <a:t>B. organism 7 </a:t>
            </a:r>
          </a:p>
          <a:p>
            <a:pPr marL="114300" indent="0">
              <a:buNone/>
            </a:pPr>
            <a:r>
              <a:rPr lang="en-US" dirty="0"/>
              <a:t>C. organism 8 </a:t>
            </a:r>
          </a:p>
          <a:p>
            <a:pPr marL="114300" indent="0">
              <a:buNone/>
            </a:pPr>
            <a:r>
              <a:rPr lang="en-US" dirty="0"/>
              <a:t>D. organism 9  </a:t>
            </a:r>
          </a:p>
          <a:p>
            <a:pPr marL="114300" indent="0">
              <a:buNone/>
            </a:pPr>
            <a:r>
              <a:rPr lang="en-US" dirty="0"/>
              <a:t/>
            </a:r>
            <a:br>
              <a:rPr lang="en-US" dirty="0"/>
            </a:br>
            <a:endParaRPr lang="en-US" dirty="0"/>
          </a:p>
        </p:txBody>
      </p:sp>
      <p:pic>
        <p:nvPicPr>
          <p:cNvPr id="8" name="Picture 7"/>
          <p:cNvPicPr/>
          <p:nvPr/>
        </p:nvPicPr>
        <p:blipFill>
          <a:blip r:embed="rId3">
            <a:extLst>
              <a:ext uri="{BEBA8EAE-BF5A-486C-A8C5-ECC9F3942E4B}">
                <a14:imgProps xmlns:a14="http://schemas.microsoft.com/office/drawing/2010/main">
                  <a14:imgLayer r:embed="rId4">
                    <a14:imgEffect>
                      <a14:backgroundRemoval t="1397" b="98883" l="4030" r="98741">
                        <a14:foregroundMark x1="9068" y1="33520" x2="11839" y2="36592"/>
                        <a14:foregroundMark x1="42569" y1="31844" x2="45844" y2="38268"/>
                        <a14:foregroundMark x1="55919" y1="7263" x2="59194" y2="12291"/>
                        <a14:foregroundMark x1="89924" y1="58659" x2="92695" y2="66480"/>
                        <a14:foregroundMark x1="77330" y1="87709" x2="81108" y2="93855"/>
                        <a14:foregroundMark x1="33249" y1="89665" x2="39798" y2="93017"/>
                        <a14:foregroundMark x1="24433" y1="58659" x2="29471" y2="59218"/>
                        <a14:foregroundMark x1="55919" y1="60894" x2="62972" y2="60894"/>
                        <a14:foregroundMark x1="14861" y1="43855" x2="14861" y2="43855"/>
                        <a14:foregroundMark x1="37531" y1="42737" x2="37531" y2="42737"/>
                        <a14:foregroundMark x1="33249" y1="49441" x2="33249" y2="49441"/>
                        <a14:foregroundMark x1="31738" y1="52514" x2="31738" y2="52514"/>
                        <a14:foregroundMark x1="27456" y1="70112" x2="27456" y2="70112"/>
                        <a14:foregroundMark x1="31738" y1="82402" x2="31738" y2="82402"/>
                        <a14:foregroundMark x1="32746" y1="83799" x2="32746" y2="83799"/>
                        <a14:foregroundMark x1="45844" y1="80726" x2="45844" y2="80726"/>
                        <a14:foregroundMark x1="59698" y1="51955" x2="59698" y2="51955"/>
                        <a14:foregroundMark x1="55416" y1="54469" x2="55416" y2="54469"/>
                        <a14:foregroundMark x1="71788" y1="27374" x2="71788" y2="27374"/>
                        <a14:foregroundMark x1="86902" y1="51955" x2="86902" y2="51955"/>
                        <a14:foregroundMark x1="85139" y1="48045" x2="85139" y2="48045"/>
                        <a14:foregroundMark x1="84383" y1="82402" x2="84383" y2="82402"/>
                      </a14:backgroundRemoval>
                    </a14:imgEffect>
                  </a14:imgLayer>
                </a14:imgProps>
              </a:ext>
              <a:ext uri="{28A0092B-C50C-407E-A947-70E740481C1C}">
                <a14:useLocalDpi xmlns:a14="http://schemas.microsoft.com/office/drawing/2010/main" val="0"/>
              </a:ext>
            </a:extLst>
          </a:blip>
          <a:srcRect/>
          <a:stretch>
            <a:fillRect/>
          </a:stretch>
        </p:blipFill>
        <p:spPr bwMode="auto">
          <a:xfrm>
            <a:off x="1752600" y="4495800"/>
            <a:ext cx="2553970" cy="2362200"/>
          </a:xfrm>
          <a:prstGeom prst="rect">
            <a:avLst/>
          </a:prstGeom>
          <a:noFill/>
          <a:ln>
            <a:noFill/>
          </a:ln>
          <a:effectLst/>
          <a:extLst/>
        </p:spPr>
      </p:pic>
      <p:sp>
        <p:nvSpPr>
          <p:cNvPr id="4" name="Title 3"/>
          <p:cNvSpPr>
            <a:spLocks noGrp="1"/>
          </p:cNvSpPr>
          <p:nvPr>
            <p:ph type="title"/>
          </p:nvPr>
        </p:nvSpPr>
        <p:spPr>
          <a:xfrm>
            <a:off x="426128" y="408373"/>
            <a:ext cx="2317072" cy="658428"/>
          </a:xfrm>
        </p:spPr>
        <p:txBody>
          <a:bodyPr>
            <a:normAutofit fontScale="90000"/>
          </a:bodyPr>
          <a:lstStyle/>
          <a:p>
            <a:r>
              <a:rPr lang="en-US" dirty="0" smtClean="0"/>
              <a:t>Answers </a:t>
            </a:r>
            <a:endParaRPr lang="en-US" dirty="0"/>
          </a:p>
        </p:txBody>
      </p:sp>
      <p:sp>
        <p:nvSpPr>
          <p:cNvPr id="7" name="Content Placeholder 6"/>
          <p:cNvSpPr>
            <a:spLocks noGrp="1"/>
          </p:cNvSpPr>
          <p:nvPr>
            <p:ph sz="quarter" idx="4"/>
          </p:nvPr>
        </p:nvSpPr>
        <p:spPr>
          <a:xfrm>
            <a:off x="3810000" y="228600"/>
            <a:ext cx="5257800" cy="4944843"/>
          </a:xfrm>
          <a:solidFill>
            <a:schemeClr val="bg1">
              <a:lumMod val="85000"/>
            </a:schemeClr>
          </a:solidFill>
        </p:spPr>
        <p:txBody>
          <a:bodyPr>
            <a:normAutofit fontScale="55000" lnSpcReduction="20000"/>
          </a:bodyPr>
          <a:lstStyle/>
          <a:p>
            <a:pPr marL="114300" indent="0">
              <a:buNone/>
            </a:pPr>
            <a:r>
              <a:rPr lang="en-US" dirty="0" smtClean="0"/>
              <a:t>3.. </a:t>
            </a:r>
            <a:r>
              <a:rPr lang="en-US" dirty="0"/>
              <a:t>During which of the following months is the rate of photosynthesis greatest?</a:t>
            </a:r>
          </a:p>
          <a:p>
            <a:pPr marL="114300" indent="0">
              <a:buNone/>
            </a:pPr>
            <a:r>
              <a:rPr lang="en-US" dirty="0" smtClean="0"/>
              <a:t>A</a:t>
            </a:r>
            <a:r>
              <a:rPr lang="en-US" dirty="0"/>
              <a:t>. </a:t>
            </a:r>
            <a:r>
              <a:rPr lang="en-US" dirty="0" smtClean="0"/>
              <a:t> May</a:t>
            </a:r>
            <a:endParaRPr lang="en-US" dirty="0"/>
          </a:p>
          <a:p>
            <a:pPr marL="114300" indent="0">
              <a:buNone/>
            </a:pPr>
            <a:r>
              <a:rPr lang="en-US" dirty="0"/>
              <a:t>B. </a:t>
            </a:r>
            <a:r>
              <a:rPr lang="en-US" dirty="0" smtClean="0"/>
              <a:t> March</a:t>
            </a:r>
            <a:endParaRPr lang="en-US" dirty="0"/>
          </a:p>
          <a:p>
            <a:pPr marL="114300" indent="0">
              <a:buNone/>
            </a:pPr>
            <a:r>
              <a:rPr lang="en-US" dirty="0"/>
              <a:t>C. January</a:t>
            </a:r>
          </a:p>
          <a:p>
            <a:pPr marL="114300" indent="0">
              <a:buNone/>
            </a:pPr>
            <a:r>
              <a:rPr lang="en-US" dirty="0"/>
              <a:t>D. September</a:t>
            </a:r>
          </a:p>
          <a:p>
            <a:pPr marL="114300" indent="0">
              <a:buNone/>
            </a:pPr>
            <a:endParaRPr lang="en-US" dirty="0" smtClean="0"/>
          </a:p>
          <a:p>
            <a:pPr marL="114300" indent="0">
              <a:buNone/>
            </a:pPr>
            <a:r>
              <a:rPr lang="en-US" dirty="0" smtClean="0"/>
              <a:t>4</a:t>
            </a:r>
            <a:r>
              <a:rPr lang="en-US" dirty="0"/>
              <a:t>. If the data were obtained from the atmosphere over an evergreen forest, the curve likely would</a:t>
            </a:r>
          </a:p>
          <a:p>
            <a:pPr marL="114300" indent="0">
              <a:buNone/>
            </a:pPr>
            <a:r>
              <a:rPr lang="en-US" dirty="0"/>
              <a:t>A. rise from February to May and fall from August to November.</a:t>
            </a:r>
          </a:p>
          <a:p>
            <a:pPr marL="114300" indent="0">
              <a:buNone/>
            </a:pPr>
            <a:r>
              <a:rPr lang="en-US" dirty="0"/>
              <a:t>B. vary less throughout the year.</a:t>
            </a:r>
          </a:p>
          <a:p>
            <a:pPr marL="114300" indent="0">
              <a:buNone/>
            </a:pPr>
            <a:r>
              <a:rPr lang="en-US" dirty="0"/>
              <a:t>C. rise steadily from January to December.</a:t>
            </a:r>
          </a:p>
          <a:p>
            <a:pPr marL="114300" indent="0">
              <a:buNone/>
            </a:pPr>
            <a:r>
              <a:rPr lang="en-US" dirty="0"/>
              <a:t>D. fall steadily from January to December.</a:t>
            </a:r>
          </a:p>
          <a:p>
            <a:pPr marL="114300" indent="0">
              <a:buNone/>
            </a:pPr>
            <a:endParaRPr lang="en-US" dirty="0" smtClean="0"/>
          </a:p>
          <a:p>
            <a:pPr marL="114300" indent="0">
              <a:buNone/>
            </a:pPr>
            <a:r>
              <a:rPr lang="en-US" dirty="0" smtClean="0"/>
              <a:t>5</a:t>
            </a:r>
            <a:r>
              <a:rPr lang="en-US" dirty="0"/>
              <a:t>. If the y-axis of a graph displayed the rate of </a:t>
            </a:r>
            <a:r>
              <a:rPr lang="en-US" i="1" dirty="0"/>
              <a:t>transpiration</a:t>
            </a:r>
            <a:r>
              <a:rPr lang="en-US" dirty="0"/>
              <a:t> of a deciduous forest, the curve likely would</a:t>
            </a:r>
          </a:p>
          <a:p>
            <a:pPr marL="114300" indent="0">
              <a:buNone/>
            </a:pPr>
            <a:r>
              <a:rPr lang="en-US" dirty="0"/>
              <a:t>A. rise from February to May and fall from August </a:t>
            </a:r>
            <a:r>
              <a:rPr lang="en-US" dirty="0" smtClean="0"/>
              <a:t>to November</a:t>
            </a:r>
            <a:r>
              <a:rPr lang="en-US" dirty="0"/>
              <a:t>.</a:t>
            </a:r>
          </a:p>
          <a:p>
            <a:pPr marL="114300" indent="0">
              <a:buNone/>
            </a:pPr>
            <a:r>
              <a:rPr lang="en-US" dirty="0"/>
              <a:t>B. vary little throughout the year.</a:t>
            </a:r>
          </a:p>
          <a:p>
            <a:pPr marL="114300" indent="0">
              <a:buNone/>
            </a:pPr>
            <a:r>
              <a:rPr lang="en-US" dirty="0"/>
              <a:t>C. rise steadily from January to December.</a:t>
            </a:r>
          </a:p>
          <a:p>
            <a:pPr marL="114300" indent="0">
              <a:buNone/>
            </a:pPr>
            <a:r>
              <a:rPr lang="en-US" dirty="0"/>
              <a:t>D. fall steadily from January to December.</a:t>
            </a:r>
          </a:p>
          <a:p>
            <a:pPr marL="114300" indent="0">
              <a:buNone/>
            </a:pPr>
            <a:endParaRPr lang="en-US" dirty="0"/>
          </a:p>
        </p:txBody>
      </p:sp>
      <p:pic>
        <p:nvPicPr>
          <p:cNvPr id="9" name="Picture 8" descr="Untitled-24 copy"/>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95800"/>
            <a:ext cx="4127500" cy="2362200"/>
          </a:xfrm>
          <a:prstGeom prst="rect">
            <a:avLst/>
          </a:prstGeom>
          <a:noFill/>
          <a:extLst/>
        </p:spPr>
      </p:pic>
    </p:spTree>
    <p:extLst>
      <p:ext uri="{BB962C8B-B14F-4D97-AF65-F5344CB8AC3E}">
        <p14:creationId xmlns:p14="http://schemas.microsoft.com/office/powerpoint/2010/main" val="213944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8" end="8"/>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7">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7">
                                            <p:txEl>
                                              <p:pRg st="8" end="8"/>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7">
                                            <p:txEl>
                                              <p:pRg st="13" end="1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Phosphorus Cycle</a:t>
            </a:r>
            <a:endParaRPr lang="en-US" b="0" i="1" dirty="0" smtClean="0"/>
          </a:p>
        </p:txBody>
      </p:sp>
      <p:sp>
        <p:nvSpPr>
          <p:cNvPr id="117763" name="Rectangle 3"/>
          <p:cNvSpPr>
            <a:spLocks noGrp="1" noChangeArrowheads="1"/>
          </p:cNvSpPr>
          <p:nvPr>
            <p:ph idx="1"/>
          </p:nvPr>
        </p:nvSpPr>
        <p:spPr>
          <a:xfrm>
            <a:off x="304800" y="1828800"/>
            <a:ext cx="8229600" cy="4648200"/>
          </a:xfrm>
        </p:spPr>
        <p:txBody>
          <a:bodyPr/>
          <a:lstStyle/>
          <a:p>
            <a:pPr eaLnBrk="1" hangingPunct="1">
              <a:lnSpc>
                <a:spcPct val="90000"/>
              </a:lnSpc>
              <a:spcBef>
                <a:spcPct val="0"/>
              </a:spcBef>
            </a:pPr>
            <a:r>
              <a:rPr lang="en-US" sz="2400" dirty="0" smtClean="0"/>
              <a:t>Phosphorus is often found in soil and rock as calcium phosphate, which dissolves in water to form phosphate.</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The roots of plants absorb phosphate. Humans and animals that eat the plants reuse the organic phosphorus. </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When the humans and animals die, phosphorus is returned to the soil.</a:t>
            </a:r>
          </a:p>
          <a:p>
            <a:pPr eaLnBrk="1" hangingPunct="1">
              <a:lnSpc>
                <a:spcPct val="90000"/>
              </a:lnSpc>
              <a:spcBef>
                <a:spcPct val="0"/>
              </a:spcBef>
            </a:pPr>
            <a:endParaRPr lang="en-US" sz="2400" dirty="0" smtClean="0"/>
          </a:p>
        </p:txBody>
      </p:sp>
    </p:spTree>
    <p:extLst>
      <p:ext uri="{BB962C8B-B14F-4D97-AF65-F5344CB8AC3E}">
        <p14:creationId xmlns:p14="http://schemas.microsoft.com/office/powerpoint/2010/main" val="2978420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Phosphorus Cycle</a:t>
            </a:r>
          </a:p>
        </p:txBody>
      </p:sp>
      <p:sp>
        <p:nvSpPr>
          <p:cNvPr id="93187" name="Rectangle 3"/>
          <p:cNvSpPr>
            <a:spLocks noGrp="1" noChangeArrowheads="1"/>
          </p:cNvSpPr>
          <p:nvPr>
            <p:ph idx="1"/>
          </p:nvPr>
        </p:nvSpPr>
        <p:spPr>
          <a:xfrm>
            <a:off x="342900" y="1600199"/>
            <a:ext cx="8458200" cy="2517775"/>
          </a:xfrm>
        </p:spPr>
        <p:txBody>
          <a:bodyPr>
            <a:normAutofit fontScale="92500" lnSpcReduction="10000"/>
          </a:bodyPr>
          <a:lstStyle/>
          <a:p>
            <a:pPr eaLnBrk="1" hangingPunct="1">
              <a:lnSpc>
                <a:spcPct val="90000"/>
              </a:lnSpc>
              <a:spcBef>
                <a:spcPct val="0"/>
              </a:spcBef>
            </a:pPr>
            <a:r>
              <a:rPr lang="en-US" sz="2000" dirty="0" smtClean="0"/>
              <a:t>Like water, carbon, oxygen, and nitrogen, phosphorus must be cycled in order for an ecosystem to support life. </a:t>
            </a:r>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Remember, phosphorus is an important element in ATP and DNA.</a:t>
            </a:r>
          </a:p>
          <a:p>
            <a:pPr eaLnBrk="1" hangingPunct="1">
              <a:lnSpc>
                <a:spcPct val="90000"/>
              </a:lnSpc>
              <a:spcBef>
                <a:spcPct val="0"/>
              </a:spcBef>
            </a:pPr>
            <a:r>
              <a:rPr lang="en-US" sz="2000" dirty="0" smtClean="0"/>
              <a:t>It must cycle just like the other molecules.</a:t>
            </a:r>
          </a:p>
          <a:p>
            <a:pPr eaLnBrk="1" hangingPunct="1">
              <a:lnSpc>
                <a:spcPct val="90000"/>
              </a:lnSpc>
              <a:spcBef>
                <a:spcPct val="0"/>
              </a:spcBef>
            </a:pPr>
            <a:endParaRPr lang="en-US" sz="2000" dirty="0" smtClean="0"/>
          </a:p>
          <a:p>
            <a:pPr eaLnBrk="1" hangingPunct="1">
              <a:lnSpc>
                <a:spcPct val="90000"/>
              </a:lnSpc>
              <a:spcBef>
                <a:spcPct val="0"/>
              </a:spcBef>
            </a:pPr>
            <a:r>
              <a:rPr lang="en-US" sz="2400" u="sng" dirty="0" smtClean="0"/>
              <a:t>The </a:t>
            </a:r>
            <a:r>
              <a:rPr lang="en-US" sz="2400" b="1" u="sng" dirty="0" smtClean="0">
                <a:solidFill>
                  <a:schemeClr val="accent2"/>
                </a:solidFill>
              </a:rPr>
              <a:t>phosphorus cycle</a:t>
            </a:r>
            <a:r>
              <a:rPr lang="en-US" sz="2400" u="sng" dirty="0" smtClean="0"/>
              <a:t> is the movement of phosphorus in different chemical forms from the surroundings to organisms and then back to the surroundings</a:t>
            </a:r>
            <a:r>
              <a:rPr lang="en-US" sz="2400" dirty="0" smtClean="0"/>
              <a:t>.</a:t>
            </a:r>
            <a:r>
              <a:rPr lang="en-US" sz="2000" dirty="0" smtClean="0"/>
              <a:t> </a:t>
            </a:r>
          </a:p>
        </p:txBody>
      </p:sp>
      <p:pic>
        <p:nvPicPr>
          <p:cNvPr id="23556" name="Picture 6" descr="DNA and A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7975"/>
            <a:ext cx="81534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4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charRg st="113" end="26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5602" name="Picture 6" descr="phospho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1447800" y="152400"/>
            <a:ext cx="6781800" cy="731838"/>
          </a:xfrm>
        </p:spPr>
        <p:txBody>
          <a:bodyPr>
            <a:normAutofit/>
          </a:bodyPr>
          <a:lstStyle/>
          <a:p>
            <a:pPr eaLnBrk="1" hangingPunct="1"/>
            <a:r>
              <a:rPr lang="en-US" dirty="0" smtClean="0">
                <a:solidFill>
                  <a:srgbClr val="000000"/>
                </a:solidFill>
              </a:rPr>
              <a:t>The Phosphorus Cycle</a:t>
            </a:r>
          </a:p>
        </p:txBody>
      </p:sp>
    </p:spTree>
    <p:extLst>
      <p:ext uri="{BB962C8B-B14F-4D97-AF65-F5344CB8AC3E}">
        <p14:creationId xmlns:p14="http://schemas.microsoft.com/office/powerpoint/2010/main" val="284905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Cycles</a:t>
            </a:r>
          </a:p>
        </p:txBody>
      </p:sp>
      <p:sp>
        <p:nvSpPr>
          <p:cNvPr id="10243" name="Rectangle 3"/>
          <p:cNvSpPr>
            <a:spLocks noGrp="1" noChangeArrowheads="1"/>
          </p:cNvSpPr>
          <p:nvPr>
            <p:ph idx="1"/>
          </p:nvPr>
        </p:nvSpPr>
        <p:spPr/>
        <p:txBody>
          <a:bodyPr>
            <a:normAutofit lnSpcReduction="10000"/>
          </a:bodyPr>
          <a:lstStyle/>
          <a:p>
            <a:pPr eaLnBrk="1" hangingPunct="1">
              <a:lnSpc>
                <a:spcPct val="90000"/>
              </a:lnSpc>
            </a:pPr>
            <a:r>
              <a:rPr lang="en-US" sz="2400" smtClean="0"/>
              <a:t>Just as organisms are interconnected to each other they are connected to the physical environment as well.</a:t>
            </a:r>
          </a:p>
          <a:p>
            <a:pPr eaLnBrk="1" hangingPunct="1">
              <a:lnSpc>
                <a:spcPct val="90000"/>
              </a:lnSpc>
            </a:pPr>
            <a:r>
              <a:rPr lang="en-US" sz="2400" smtClean="0"/>
              <a:t>Name several examples of non-living things that organisms, such as yourself, require to live.</a:t>
            </a:r>
          </a:p>
          <a:p>
            <a:pPr eaLnBrk="1" hangingPunct="1">
              <a:lnSpc>
                <a:spcPct val="90000"/>
              </a:lnSpc>
            </a:pPr>
            <a:r>
              <a:rPr lang="en-US" sz="2400" smtClean="0"/>
              <a:t>Oxygen, water, carbon, nitrogen, and phosphorus are a few examples of these that we will discuss in this section.</a:t>
            </a:r>
          </a:p>
          <a:p>
            <a:pPr eaLnBrk="1" hangingPunct="1">
              <a:lnSpc>
                <a:spcPct val="90000"/>
              </a:lnSpc>
            </a:pPr>
            <a:r>
              <a:rPr lang="en-US" sz="2400" smtClean="0"/>
              <a:t>Not what roles they play though. We already talked about that in the previous chapter.</a:t>
            </a:r>
          </a:p>
          <a:p>
            <a:pPr eaLnBrk="1" hangingPunct="1">
              <a:lnSpc>
                <a:spcPct val="90000"/>
              </a:lnSpc>
            </a:pPr>
            <a:r>
              <a:rPr lang="en-US" sz="2400" smtClean="0"/>
              <a:t>You will learn how these substances cycle through the ecosystems so that they may maintain their availability to living organisms.</a:t>
            </a:r>
          </a:p>
        </p:txBody>
      </p:sp>
    </p:spTree>
    <p:extLst>
      <p:ext uri="{BB962C8B-B14F-4D97-AF65-F5344CB8AC3E}">
        <p14:creationId xmlns:p14="http://schemas.microsoft.com/office/powerpoint/2010/main" val="3235246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Cycles in Nature</a:t>
            </a:r>
          </a:p>
        </p:txBody>
      </p:sp>
      <p:sp>
        <p:nvSpPr>
          <p:cNvPr id="6147" name="Rectangle 3"/>
          <p:cNvSpPr>
            <a:spLocks noGrp="1" noChangeArrowheads="1"/>
          </p:cNvSpPr>
          <p:nvPr>
            <p:ph type="body" idx="1"/>
          </p:nvPr>
        </p:nvSpPr>
        <p:spPr/>
        <p:txBody>
          <a:bodyPr>
            <a:normAutofit/>
          </a:bodyPr>
          <a:lstStyle/>
          <a:p>
            <a:r>
              <a:rPr lang="en-US" sz="2800" u="sng" dirty="0" smtClean="0"/>
              <a:t>Biogeochemical cycles = Cycles </a:t>
            </a:r>
            <a:r>
              <a:rPr lang="en-US" sz="2800" u="sng" dirty="0"/>
              <a:t>in which water and minerals are recycled and </a:t>
            </a:r>
            <a:r>
              <a:rPr lang="en-US" sz="2800" u="sng" dirty="0" smtClean="0"/>
              <a:t>reused </a:t>
            </a:r>
            <a:r>
              <a:rPr lang="en-US" sz="2800" u="sng" dirty="0"/>
              <a:t>by moving from the </a:t>
            </a:r>
            <a:r>
              <a:rPr lang="en-US" sz="2800" u="sng" dirty="0" smtClean="0"/>
              <a:t>non-living </a:t>
            </a:r>
            <a:r>
              <a:rPr lang="en-US" sz="2800" u="sng" dirty="0"/>
              <a:t>portion of the environment into living things and back again</a:t>
            </a:r>
            <a:r>
              <a:rPr lang="en-US" sz="2800" dirty="0"/>
              <a:t>. </a:t>
            </a:r>
          </a:p>
          <a:p>
            <a:pPr lvl="1"/>
            <a:r>
              <a:rPr lang="en-US" sz="2400" dirty="0"/>
              <a:t>Water Cycle</a:t>
            </a:r>
          </a:p>
          <a:p>
            <a:pPr lvl="1"/>
            <a:r>
              <a:rPr lang="en-US" sz="2400" dirty="0"/>
              <a:t>Carbon Cycle</a:t>
            </a:r>
          </a:p>
          <a:p>
            <a:pPr lvl="1"/>
            <a:r>
              <a:rPr lang="en-US" sz="2400" dirty="0"/>
              <a:t>Nitrogen Cycle</a:t>
            </a:r>
          </a:p>
          <a:p>
            <a:endParaRPr lang="en-US" sz="2800" dirty="0"/>
          </a:p>
        </p:txBody>
      </p:sp>
    </p:spTree>
    <p:extLst>
      <p:ext uri="{BB962C8B-B14F-4D97-AF65-F5344CB8AC3E}">
        <p14:creationId xmlns:p14="http://schemas.microsoft.com/office/powerpoint/2010/main" val="31486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Water Cycle</a:t>
            </a:r>
            <a:endParaRPr lang="en-US" b="0" i="1" smtClean="0"/>
          </a:p>
        </p:txBody>
      </p:sp>
      <p:sp>
        <p:nvSpPr>
          <p:cNvPr id="92163" name="Rectangle 3"/>
          <p:cNvSpPr>
            <a:spLocks noGrp="1" noChangeArrowheads="1"/>
          </p:cNvSpPr>
          <p:nvPr>
            <p:ph idx="1"/>
          </p:nvPr>
        </p:nvSpPr>
        <p:spPr>
          <a:xfrm>
            <a:off x="457200" y="1828800"/>
            <a:ext cx="8229600" cy="4343400"/>
          </a:xfrm>
        </p:spPr>
        <p:txBody>
          <a:bodyPr/>
          <a:lstStyle/>
          <a:p>
            <a:pPr eaLnBrk="1" hangingPunct="1">
              <a:lnSpc>
                <a:spcPct val="90000"/>
              </a:lnSpc>
              <a:spcBef>
                <a:spcPct val="0"/>
              </a:spcBef>
            </a:pPr>
            <a:r>
              <a:rPr lang="en-US" sz="2400" u="sng" dirty="0" smtClean="0"/>
              <a:t>The water cycle continuously moves water between the atmosphere, the land, and the oceans</a:t>
            </a:r>
            <a:r>
              <a:rPr lang="en-US" sz="2400" dirty="0" smtClean="0"/>
              <a:t>.</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We see it first hand in several forms. </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Rain falls and is soaked up by the ground, or it pools where it’s drank, or it is absorbed by plants, or it will sit and evaporate back up into the atmosphere.</a:t>
            </a:r>
          </a:p>
          <a:p>
            <a:pPr>
              <a:lnSpc>
                <a:spcPct val="90000"/>
              </a:lnSpc>
              <a:spcBef>
                <a:spcPct val="0"/>
              </a:spcBef>
            </a:pPr>
            <a:r>
              <a:rPr lang="en-US" dirty="0"/>
              <a:t>Since it’s a cycle there is no starting point.</a:t>
            </a:r>
          </a:p>
          <a:p>
            <a:pPr>
              <a:lnSpc>
                <a:spcPct val="90000"/>
              </a:lnSpc>
              <a:spcBef>
                <a:spcPct val="0"/>
              </a:spcBef>
            </a:pPr>
            <a:endParaRPr lang="en-US" dirty="0"/>
          </a:p>
          <a:p>
            <a:pPr>
              <a:lnSpc>
                <a:spcPct val="90000"/>
              </a:lnSpc>
              <a:spcBef>
                <a:spcPct val="0"/>
              </a:spcBef>
            </a:pPr>
            <a:r>
              <a:rPr lang="en-US" dirty="0"/>
              <a:t>We’ll start with water forming in the atmosphere.</a:t>
            </a:r>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dirty="0" smtClean="0">
              <a:latin typeface="ITCFranklinGothicStd-MdCd" charset="0"/>
            </a:endParaRPr>
          </a:p>
        </p:txBody>
      </p:sp>
    </p:spTree>
    <p:extLst>
      <p:ext uri="{BB962C8B-B14F-4D97-AF65-F5344CB8AC3E}">
        <p14:creationId xmlns:p14="http://schemas.microsoft.com/office/powerpoint/2010/main" val="338508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228600"/>
          </a:xfrm>
        </p:spPr>
        <p:txBody>
          <a:bodyPr>
            <a:normAutofit fontScale="90000"/>
          </a:bodyPr>
          <a:lstStyle/>
          <a:p>
            <a:pPr eaLnBrk="1" hangingPunct="1"/>
            <a:r>
              <a:rPr lang="en-US" sz="2000" dirty="0" smtClean="0"/>
              <a:t>In the margin of your notes, identify the steps numbered 1-6.</a:t>
            </a:r>
          </a:p>
        </p:txBody>
      </p:sp>
      <p:grpSp>
        <p:nvGrpSpPr>
          <p:cNvPr id="16387" name="Group 8"/>
          <p:cNvGrpSpPr>
            <a:grpSpLocks/>
          </p:cNvGrpSpPr>
          <p:nvPr/>
        </p:nvGrpSpPr>
        <p:grpSpPr bwMode="auto">
          <a:xfrm>
            <a:off x="838200" y="987425"/>
            <a:ext cx="7239000" cy="5870575"/>
            <a:chOff x="528" y="622"/>
            <a:chExt cx="4560" cy="3698"/>
          </a:xfrm>
        </p:grpSpPr>
        <p:pic>
          <p:nvPicPr>
            <p:cNvPr id="16394" name="Picture 5" descr="Wa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622"/>
              <a:ext cx="4560"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7"/>
            <p:cNvSpPr txBox="1">
              <a:spLocks noChangeArrowheads="1"/>
            </p:cNvSpPr>
            <p:nvPr/>
          </p:nvSpPr>
          <p:spPr bwMode="auto">
            <a:xfrm>
              <a:off x="2823" y="989"/>
              <a:ext cx="781" cy="1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400" b="1" spc="-150" dirty="0">
                  <a:solidFill>
                    <a:srgbClr val="000000"/>
                  </a:solidFill>
                </a:rPr>
                <a:t>Condensation</a:t>
              </a:r>
            </a:p>
          </p:txBody>
        </p:sp>
      </p:grpSp>
    </p:spTree>
    <p:extLst>
      <p:ext uri="{BB962C8B-B14F-4D97-AF65-F5344CB8AC3E}">
        <p14:creationId xmlns:p14="http://schemas.microsoft.com/office/powerpoint/2010/main" val="224185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699" y="5161109"/>
            <a:ext cx="7848600" cy="1477328"/>
          </a:xfrm>
          <a:prstGeom prst="rect">
            <a:avLst/>
          </a:prstGeom>
        </p:spPr>
        <p:txBody>
          <a:bodyPr wrap="square">
            <a:spAutoFit/>
          </a:bodyPr>
          <a:lstStyle/>
          <a:p>
            <a:r>
              <a:rPr lang="en-US" dirty="0"/>
              <a:t>At any moment, the atmosphere contains an astounding 37.5 million billion gallons of water, in the invisible vapor phase. This is enough water to cover the entire surface of the Earth (land and ocean) with one inch of rain</a:t>
            </a:r>
            <a:r>
              <a:rPr lang="en-US" dirty="0" smtClean="0"/>
              <a:t>.</a:t>
            </a:r>
          </a:p>
          <a:p>
            <a:r>
              <a:rPr lang="en-US" dirty="0" smtClean="0"/>
              <a:t>http://whyfiles.org/2010/how-much-water-is-in-the-atmosphere/</a:t>
            </a:r>
            <a:endParaRPr lang="en-US" dirty="0"/>
          </a:p>
        </p:txBody>
      </p:sp>
      <p:sp>
        <p:nvSpPr>
          <p:cNvPr id="3" name="Content Placeholder 2"/>
          <p:cNvSpPr>
            <a:spLocks noGrp="1"/>
          </p:cNvSpPr>
          <p:nvPr>
            <p:ph idx="1"/>
          </p:nvPr>
        </p:nvSpPr>
        <p:spPr>
          <a:xfrm>
            <a:off x="457200" y="3429000"/>
            <a:ext cx="8229600" cy="2697163"/>
          </a:xfrm>
        </p:spPr>
        <p:txBody>
          <a:bodyPr/>
          <a:lstStyle/>
          <a:p>
            <a:r>
              <a:rPr lang="en-US" u="sng" dirty="0"/>
              <a:t>First, water vapor </a:t>
            </a:r>
            <a:r>
              <a:rPr lang="en-US" b="1" i="1" u="sng" dirty="0">
                <a:solidFill>
                  <a:schemeClr val="accent2"/>
                </a:solidFill>
              </a:rPr>
              <a:t>condenses</a:t>
            </a:r>
            <a:r>
              <a:rPr lang="en-US" i="1" dirty="0"/>
              <a:t> </a:t>
            </a:r>
            <a:r>
              <a:rPr lang="en-US" dirty="0"/>
              <a:t>in the cool air of the sky</a:t>
            </a:r>
            <a:r>
              <a:rPr lang="en-US" i="1" dirty="0"/>
              <a:t> </a:t>
            </a:r>
            <a:r>
              <a:rPr lang="en-US" dirty="0"/>
              <a:t>into the clouds we see</a:t>
            </a:r>
            <a:r>
              <a:rPr lang="en-US" dirty="0" smtClean="0"/>
              <a:t>.</a:t>
            </a:r>
          </a:p>
          <a:p>
            <a:r>
              <a:rPr lang="en-US" dirty="0" smtClean="0"/>
              <a:t>Even if there’s no clouds there is still plenty of water there.</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47" b="66112"/>
          <a:stretch/>
        </p:blipFill>
        <p:spPr bwMode="auto">
          <a:xfrm>
            <a:off x="3446585" y="767863"/>
            <a:ext cx="4743327" cy="198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Condensation</a:t>
            </a:r>
            <a:endParaRPr lang="en-US" dirty="0"/>
          </a:p>
        </p:txBody>
      </p:sp>
    </p:spTree>
    <p:extLst>
      <p:ext uri="{BB962C8B-B14F-4D97-AF65-F5344CB8AC3E}">
        <p14:creationId xmlns:p14="http://schemas.microsoft.com/office/powerpoint/2010/main" val="13715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r>
              <a:rPr lang="en-US" dirty="0" smtClean="0"/>
              <a:t>When enough water accumulates in the atmosphere it collects a water droplets, gets heavy, and falls back to Earth.</a:t>
            </a:r>
          </a:p>
          <a:p>
            <a:r>
              <a:rPr lang="en-US" dirty="0" smtClean="0"/>
              <a:t>This, what we call rain, is also known as </a:t>
            </a:r>
            <a:r>
              <a:rPr lang="en-US" b="1" i="1" dirty="0" smtClean="0">
                <a:solidFill>
                  <a:schemeClr val="accent2"/>
                </a:solidFill>
              </a:rPr>
              <a:t>precipitation</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70" r="37557" b="56907"/>
          <a:stretch/>
        </p:blipFill>
        <p:spPr bwMode="auto">
          <a:xfrm>
            <a:off x="2630658" y="762001"/>
            <a:ext cx="2841674" cy="25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Precipitation</a:t>
            </a:r>
            <a:endParaRPr lang="en-US" dirty="0"/>
          </a:p>
        </p:txBody>
      </p:sp>
    </p:spTree>
    <p:extLst>
      <p:ext uri="{BB962C8B-B14F-4D97-AF65-F5344CB8AC3E}">
        <p14:creationId xmlns:p14="http://schemas.microsoft.com/office/powerpoint/2010/main" val="1946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1576</Words>
  <Application>Microsoft Office PowerPoint</Application>
  <PresentationFormat>On-screen Show (4:3)</PresentationFormat>
  <Paragraphs>187</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 Antiqua</vt:lpstr>
      <vt:lpstr>Calibri</vt:lpstr>
      <vt:lpstr>Century Gothic</vt:lpstr>
      <vt:lpstr>ITCFranklinGothicStd-MdCd</vt:lpstr>
      <vt:lpstr>Wingdings</vt:lpstr>
      <vt:lpstr>Apothecary</vt:lpstr>
      <vt:lpstr>Objectives</vt:lpstr>
      <vt:lpstr>Vocabulary</vt:lpstr>
      <vt:lpstr>Nutrient Cycles: Objectives</vt:lpstr>
      <vt:lpstr>Cycles</vt:lpstr>
      <vt:lpstr>Cycles in Nature</vt:lpstr>
      <vt:lpstr>Water Cycle</vt:lpstr>
      <vt:lpstr>In the margin of your notes, identify the steps numbered 1-6.</vt:lpstr>
      <vt:lpstr>Condensation</vt:lpstr>
      <vt:lpstr>Precipitation</vt:lpstr>
      <vt:lpstr>Run off &amp; Percolation</vt:lpstr>
      <vt:lpstr>Transpiration &amp; EVAPORATION</vt:lpstr>
      <vt:lpstr>In the margin of your notes, identify the steps numbered 1-6.</vt:lpstr>
      <vt:lpstr>Nitrogen Cycle</vt:lpstr>
      <vt:lpstr>Nitrogen Cycle</vt:lpstr>
      <vt:lpstr>Nitrogen Cycle</vt:lpstr>
      <vt:lpstr>Nitrogen Cycle</vt:lpstr>
      <vt:lpstr>Nitrogen Cycle</vt:lpstr>
      <vt:lpstr>Nitrogen Cycle</vt:lpstr>
      <vt:lpstr>Nitrogen Cycle: On your handouts, label the parts of the cycle.</vt:lpstr>
      <vt:lpstr>Nitrogen Cycle</vt:lpstr>
      <vt:lpstr>Nitrogen Cycle: Macro Perspective</vt:lpstr>
      <vt:lpstr>Carbon and Oxygen Cycles</vt:lpstr>
      <vt:lpstr>The Carbon Cycle</vt:lpstr>
      <vt:lpstr>The Carbon Cycle</vt:lpstr>
      <vt:lpstr>The Carbon Cycle</vt:lpstr>
      <vt:lpstr>The Carbon Cycle</vt:lpstr>
      <vt:lpstr>The Carbon Cycle: on your handouts, label the parts of the cycle.</vt:lpstr>
      <vt:lpstr>The Carbon Cycle</vt:lpstr>
      <vt:lpstr>The Carbon Cycle</vt:lpstr>
      <vt:lpstr>Concepts Summary</vt:lpstr>
      <vt:lpstr>Answers </vt:lpstr>
      <vt:lpstr>Phosphorus Cycle</vt:lpstr>
      <vt:lpstr>Phosphorus Cycle</vt:lpstr>
      <vt:lpstr>The Phosphorus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Hartfield, Kevin</cp:lastModifiedBy>
  <cp:revision>33</cp:revision>
  <cp:lastPrinted>2015-02-09T19:16:15Z</cp:lastPrinted>
  <dcterms:created xsi:type="dcterms:W3CDTF">2014-02-05T21:04:46Z</dcterms:created>
  <dcterms:modified xsi:type="dcterms:W3CDTF">2019-03-29T15:13:37Z</dcterms:modified>
</cp:coreProperties>
</file>